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4.xml" ContentType="application/vnd.openxmlformats-officedocument.presentationml.notesSlide+xml"/>
  <Override PartName="/ppt/theme/themeOverride12.xml" ContentType="application/vnd.openxmlformats-officedocument.themeOverride+xml"/>
  <Override PartName="/ppt/notesSlides/notesSlide5.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notesSlides/notesSlide6.xml" ContentType="application/vnd.openxmlformats-officedocument.presentationml.notesSl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theme/themeOverride58.xml" ContentType="application/vnd.openxmlformats-officedocument.themeOverride+xml"/>
  <Override PartName="/ppt/theme/themeOverride59.xml" ContentType="application/vnd.openxmlformats-officedocument.themeOverride+xml"/>
  <Override PartName="/ppt/theme/themeOverride60.xml" ContentType="application/vnd.openxmlformats-officedocument.themeOverride+xml"/>
  <Override PartName="/ppt/theme/themeOverride61.xml" ContentType="application/vnd.openxmlformats-officedocument.themeOverride+xml"/>
  <Override PartName="/ppt/theme/themeOverride62.xml" ContentType="application/vnd.openxmlformats-officedocument.themeOverride+xml"/>
  <Override PartName="/ppt/theme/themeOverride63.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440" r:id="rId2"/>
    <p:sldId id="300" r:id="rId3"/>
    <p:sldId id="336" r:id="rId4"/>
    <p:sldId id="337" r:id="rId5"/>
    <p:sldId id="334" r:id="rId6"/>
    <p:sldId id="333" r:id="rId7"/>
    <p:sldId id="364" r:id="rId8"/>
    <p:sldId id="392" r:id="rId9"/>
    <p:sldId id="362" r:id="rId10"/>
    <p:sldId id="444" r:id="rId11"/>
    <p:sldId id="363" r:id="rId12"/>
    <p:sldId id="313" r:id="rId13"/>
    <p:sldId id="295" r:id="rId14"/>
    <p:sldId id="393" r:id="rId15"/>
    <p:sldId id="420" r:id="rId16"/>
    <p:sldId id="366" r:id="rId17"/>
    <p:sldId id="367" r:id="rId18"/>
    <p:sldId id="365" r:id="rId19"/>
    <p:sldId id="394" r:id="rId20"/>
    <p:sldId id="418" r:id="rId21"/>
    <p:sldId id="389" r:id="rId22"/>
    <p:sldId id="391" r:id="rId23"/>
    <p:sldId id="390" r:id="rId24"/>
    <p:sldId id="424" r:id="rId25"/>
    <p:sldId id="400" r:id="rId26"/>
    <p:sldId id="404" r:id="rId27"/>
    <p:sldId id="411" r:id="rId28"/>
    <p:sldId id="409" r:id="rId29"/>
    <p:sldId id="410" r:id="rId30"/>
    <p:sldId id="296" r:id="rId31"/>
    <p:sldId id="353" r:id="rId32"/>
    <p:sldId id="382" r:id="rId33"/>
    <p:sldId id="386" r:id="rId34"/>
    <p:sldId id="398" r:id="rId35"/>
    <p:sldId id="399" r:id="rId36"/>
    <p:sldId id="328" r:id="rId37"/>
    <p:sldId id="383" r:id="rId38"/>
    <p:sldId id="329" r:id="rId39"/>
    <p:sldId id="421" r:id="rId40"/>
    <p:sldId id="443" r:id="rId41"/>
    <p:sldId id="430" r:id="rId42"/>
    <p:sldId id="381" r:id="rId43"/>
    <p:sldId id="369" r:id="rId44"/>
    <p:sldId id="338" r:id="rId45"/>
    <p:sldId id="425" r:id="rId46"/>
    <p:sldId id="373" r:id="rId47"/>
    <p:sldId id="415" r:id="rId48"/>
    <p:sldId id="413" r:id="rId49"/>
    <p:sldId id="372" r:id="rId50"/>
    <p:sldId id="414" r:id="rId51"/>
    <p:sldId id="370" r:id="rId52"/>
    <p:sldId id="354" r:id="rId53"/>
    <p:sldId id="374" r:id="rId54"/>
    <p:sldId id="324" r:id="rId55"/>
    <p:sldId id="348" r:id="rId56"/>
    <p:sldId id="355" r:id="rId57"/>
    <p:sldId id="379" r:id="rId58"/>
    <p:sldId id="380" r:id="rId59"/>
    <p:sldId id="357" r:id="rId60"/>
    <p:sldId id="358" r:id="rId61"/>
    <p:sldId id="375" r:id="rId62"/>
    <p:sldId id="376" r:id="rId63"/>
    <p:sldId id="377" r:id="rId64"/>
    <p:sldId id="359" r:id="rId65"/>
    <p:sldId id="360" r:id="rId66"/>
    <p:sldId id="378" r:id="rId67"/>
    <p:sldId id="306" r:id="rId68"/>
    <p:sldId id="445" r:id="rId69"/>
    <p:sldId id="350" r:id="rId70"/>
    <p:sldId id="311" r:id="rId71"/>
    <p:sldId id="438" r:id="rId72"/>
    <p:sldId id="361" r:id="rId73"/>
    <p:sldId id="428" r:id="rId74"/>
    <p:sldId id="384" r:id="rId75"/>
    <p:sldId id="385" r:id="rId76"/>
    <p:sldId id="426" r:id="rId77"/>
    <p:sldId id="427" r:id="rId78"/>
    <p:sldId id="429" r:id="rId79"/>
    <p:sldId id="303" r:id="rId80"/>
    <p:sldId id="304" r:id="rId81"/>
    <p:sldId id="305" r:id="rId82"/>
    <p:sldId id="439" r:id="rId83"/>
    <p:sldId id="282" r:id="rId84"/>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brahim Suleymanov" initials="IS" lastIdx="2" clrIdx="0">
    <p:extLst>
      <p:ext uri="{19B8F6BF-5375-455C-9EA6-DF929625EA0E}">
        <p15:presenceInfo xmlns:p15="http://schemas.microsoft.com/office/powerpoint/2012/main" userId="4db528d2a5a4cf2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EAEBEC"/>
    <a:srgbClr val="F6F7F7"/>
    <a:srgbClr val="CFCFCF"/>
    <a:srgbClr val="5C5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06" autoAdjust="0"/>
    <p:restoredTop sz="94434" autoAdjust="0"/>
  </p:normalViewPr>
  <p:slideViewPr>
    <p:cSldViewPr>
      <p:cViewPr varScale="1">
        <p:scale>
          <a:sx n="86" d="100"/>
          <a:sy n="86" d="100"/>
        </p:scale>
        <p:origin x="1224" y="96"/>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AF02D53-1669-4922-B566-840D550BF1FF}" type="datetimeFigureOut">
              <a:rPr lang="en-US"/>
              <a:pPr>
                <a:defRPr/>
              </a:pPr>
              <a:t>06-Aug-20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564ED26-9B86-4B20-8E3B-3E2C939E5A2B}" type="slidenum">
              <a:rPr lang="en-US"/>
              <a:pPr>
                <a:defRPr/>
              </a:pPr>
              <a:t>‹#›</a:t>
            </a:fld>
            <a:endParaRPr lang="en-US"/>
          </a:p>
        </p:txBody>
      </p:sp>
    </p:spTree>
    <p:extLst>
      <p:ext uri="{BB962C8B-B14F-4D97-AF65-F5344CB8AC3E}">
        <p14:creationId xmlns:p14="http://schemas.microsoft.com/office/powerpoint/2010/main" val="1310336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685D8F-3C14-4EFE-91B0-03D21A03318D}"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3236901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p:txBody>
          <a:bodyPr wrap="square" numCol="1" anchor="t" anchorCtr="0" compatLnSpc="1">
            <a:prstTxWarp prst="textNoShape">
              <a:avLst/>
            </a:prstTxWarp>
          </a:bodyPr>
          <a:lstStyle/>
          <a:p>
            <a:pPr marL="342894" indent="-342894">
              <a:lnSpc>
                <a:spcPct val="200000"/>
              </a:lnSpc>
              <a:spcBef>
                <a:spcPct val="20000"/>
              </a:spcBef>
              <a:buFont typeface="Arial" charset="0"/>
              <a:buChar char="•"/>
              <a:defRPr/>
            </a:pPr>
            <a:r>
              <a:rPr lang="en-US" dirty="0">
                <a:solidFill>
                  <a:srgbClr val="000066"/>
                </a:solidFill>
              </a:rPr>
              <a:t>Single server maintained and supported by c </a:t>
            </a:r>
            <a:r>
              <a:rPr lang="en-US" dirty="0" err="1">
                <a:solidFill>
                  <a:srgbClr val="000066"/>
                </a:solidFill>
              </a:rPr>
              <a:t>ompetent</a:t>
            </a:r>
            <a:r>
              <a:rPr lang="en-US" dirty="0">
                <a:solidFill>
                  <a:srgbClr val="000066"/>
                </a:solidFill>
              </a:rPr>
              <a:t> IT company</a:t>
            </a:r>
          </a:p>
          <a:p>
            <a:pPr marL="342894" indent="-342894">
              <a:lnSpc>
                <a:spcPct val="200000"/>
              </a:lnSpc>
              <a:spcBef>
                <a:spcPct val="20000"/>
              </a:spcBef>
              <a:buFont typeface="Arial" charset="0"/>
              <a:buChar char="•"/>
              <a:defRPr/>
            </a:pPr>
            <a:r>
              <a:rPr lang="en-US" dirty="0">
                <a:solidFill>
                  <a:srgbClr val="000066"/>
                </a:solidFill>
              </a:rPr>
              <a:t>Standard registration required turn-key solution</a:t>
            </a:r>
          </a:p>
          <a:p>
            <a:pPr marL="342894" indent="-342894">
              <a:lnSpc>
                <a:spcPct val="200000"/>
              </a:lnSpc>
              <a:spcBef>
                <a:spcPct val="20000"/>
              </a:spcBef>
              <a:buFont typeface="Arial" charset="0"/>
              <a:buChar char="•"/>
              <a:defRPr/>
            </a:pPr>
            <a:r>
              <a:rPr lang="en-US" dirty="0">
                <a:solidFill>
                  <a:srgbClr val="000066"/>
                </a:solidFill>
              </a:rPr>
              <a:t>Connectivity provided over internet or dedicated line</a:t>
            </a:r>
          </a:p>
          <a:p>
            <a:pPr marL="342894" indent="-342894">
              <a:lnSpc>
                <a:spcPct val="200000"/>
              </a:lnSpc>
              <a:spcBef>
                <a:spcPct val="20000"/>
              </a:spcBef>
              <a:buFont typeface="Arial" charset="0"/>
              <a:buChar char="•"/>
              <a:defRPr/>
            </a:pPr>
            <a:r>
              <a:rPr lang="en-US" dirty="0">
                <a:solidFill>
                  <a:srgbClr val="000066"/>
                </a:solidFill>
              </a:rPr>
              <a:t>Headquarter control over subsidiaries</a:t>
            </a:r>
            <a:endParaRPr lang="ru-RU" dirty="0">
              <a:solidFill>
                <a:srgbClr val="000066"/>
              </a:solidFill>
            </a:endParaRPr>
          </a:p>
          <a:p>
            <a:pPr eaLnBrk="1" hangingPunct="1">
              <a:spcBef>
                <a:spcPct val="0"/>
              </a:spcBef>
              <a:defRPr/>
            </a:pPr>
            <a:endParaRPr lang="en-US"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1225">
              <a:defRPr>
                <a:solidFill>
                  <a:schemeClr val="tx1"/>
                </a:solidFill>
                <a:latin typeface="Calibri" panose="020F0502020204030204" pitchFamily="34" charset="0"/>
              </a:defRPr>
            </a:lvl1pPr>
            <a:lvl2pPr marL="742950" indent="-285750" defTabSz="911225">
              <a:defRPr>
                <a:solidFill>
                  <a:schemeClr val="tx1"/>
                </a:solidFill>
                <a:latin typeface="Calibri" panose="020F0502020204030204" pitchFamily="34" charset="0"/>
              </a:defRPr>
            </a:lvl2pPr>
            <a:lvl3pPr marL="1143000" indent="-228600" defTabSz="911225">
              <a:defRPr>
                <a:solidFill>
                  <a:schemeClr val="tx1"/>
                </a:solidFill>
                <a:latin typeface="Calibri" panose="020F0502020204030204" pitchFamily="34" charset="0"/>
              </a:defRPr>
            </a:lvl3pPr>
            <a:lvl4pPr marL="1600200" indent="-228600" defTabSz="911225">
              <a:defRPr>
                <a:solidFill>
                  <a:schemeClr val="tx1"/>
                </a:solidFill>
                <a:latin typeface="Calibri" panose="020F0502020204030204" pitchFamily="34" charset="0"/>
              </a:defRPr>
            </a:lvl4pPr>
            <a:lvl5pPr marL="2057400" indent="-228600" defTabSz="911225">
              <a:defRPr>
                <a:solidFill>
                  <a:schemeClr val="tx1"/>
                </a:solidFill>
                <a:latin typeface="Calibri" panose="020F0502020204030204" pitchFamily="34" charset="0"/>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872C31D-2FBB-4717-989B-789358E8B31D}" type="slidenum">
              <a:rPr lang="en-US" altLang="en-US" smtClean="0">
                <a:latin typeface="Arial" panose="020B0604020202020204" pitchFamily="34" charset="0"/>
                <a:ea typeface="ヒラギノ角ゴ Pro W3"/>
                <a:cs typeface="ヒラギノ角ゴ Pro W3"/>
              </a:rPr>
              <a:pPr fontAlgn="base">
                <a:spcBef>
                  <a:spcPct val="0"/>
                </a:spcBef>
                <a:spcAft>
                  <a:spcPct val="0"/>
                </a:spcAft>
              </a:pPr>
              <a:t>5</a:t>
            </a:fld>
            <a:endParaRPr lang="en-US" altLang="en-US">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511326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pPr>
              <a:defRPr/>
            </a:pPr>
            <a:fld id="{3564ED26-9B86-4B20-8E3B-3E2C939E5A2B}" type="slidenum">
              <a:rPr lang="en-US" smtClean="0"/>
              <a:pPr>
                <a:defRPr/>
              </a:pPr>
              <a:t>7</a:t>
            </a:fld>
            <a:endParaRPr lang="en-US"/>
          </a:p>
        </p:txBody>
      </p:sp>
    </p:spTree>
    <p:extLst>
      <p:ext uri="{BB962C8B-B14F-4D97-AF65-F5344CB8AC3E}">
        <p14:creationId xmlns:p14="http://schemas.microsoft.com/office/powerpoint/2010/main" val="3133283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9C10A835-6C07-45E0-9D04-EFB876F5E866}" type="slidenum">
              <a:rPr lang="en-US" smtClean="0"/>
              <a:pPr>
                <a:defRPr/>
              </a:pPr>
              <a:t>17</a:t>
            </a:fld>
            <a:endParaRPr lang="en-US"/>
          </a:p>
        </p:txBody>
      </p:sp>
    </p:spTree>
    <p:extLst>
      <p:ext uri="{BB962C8B-B14F-4D97-AF65-F5344CB8AC3E}">
        <p14:creationId xmlns:p14="http://schemas.microsoft.com/office/powerpoint/2010/main" val="650467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50AECBD2-F238-495E-860E-EF596F355766}" type="slidenum">
              <a:rPr lang="en-US" smtClean="0"/>
              <a:pPr>
                <a:defRPr/>
              </a:pPr>
              <a:t>18</a:t>
            </a:fld>
            <a:endParaRPr lang="en-US"/>
          </a:p>
        </p:txBody>
      </p:sp>
    </p:spTree>
    <p:extLst>
      <p:ext uri="{BB962C8B-B14F-4D97-AF65-F5344CB8AC3E}">
        <p14:creationId xmlns:p14="http://schemas.microsoft.com/office/powerpoint/2010/main" val="892183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z-Latn-AZ" dirty="0"/>
              <a:t>asdasdasd</a:t>
            </a:r>
            <a:endParaRPr lang="en-US" dirty="0"/>
          </a:p>
        </p:txBody>
      </p:sp>
      <p:sp>
        <p:nvSpPr>
          <p:cNvPr id="4" name="Slide Number Placeholder 3"/>
          <p:cNvSpPr>
            <a:spLocks noGrp="1"/>
          </p:cNvSpPr>
          <p:nvPr>
            <p:ph type="sldNum" sz="quarter" idx="10"/>
          </p:nvPr>
        </p:nvSpPr>
        <p:spPr/>
        <p:txBody>
          <a:bodyPr/>
          <a:lstStyle/>
          <a:p>
            <a:pPr>
              <a:defRPr/>
            </a:pPr>
            <a:fld id="{3564ED26-9B86-4B20-8E3B-3E2C939E5A2B}" type="slidenum">
              <a:rPr lang="en-US" smtClean="0"/>
              <a:pPr>
                <a:defRPr/>
              </a:pPr>
              <a:t>38</a:t>
            </a:fld>
            <a:endParaRPr lang="en-US"/>
          </a:p>
        </p:txBody>
      </p:sp>
    </p:spTree>
    <p:extLst>
      <p:ext uri="{BB962C8B-B14F-4D97-AF65-F5344CB8AC3E}">
        <p14:creationId xmlns:p14="http://schemas.microsoft.com/office/powerpoint/2010/main" val="4141962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az-Latn-AZ"/>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92AFDC7-C0F1-41AB-B2B4-254D57B99A90}" type="slidenum">
              <a:rPr lang="en-US" altLang="az-Latn-AZ" smtClean="0">
                <a:latin typeface="Arial" panose="020B0604020202020204" pitchFamily="34" charset="0"/>
              </a:rPr>
              <a:pPr fontAlgn="base">
                <a:spcBef>
                  <a:spcPct val="0"/>
                </a:spcBef>
                <a:spcAft>
                  <a:spcPct val="0"/>
                </a:spcAft>
              </a:pPr>
              <a:t>83</a:t>
            </a:fld>
            <a:endParaRPr lang="en-US" altLang="az-Latn-AZ">
              <a:latin typeface="Arial" panose="020B0604020202020204" pitchFamily="34" charset="0"/>
            </a:endParaRPr>
          </a:p>
        </p:txBody>
      </p:sp>
    </p:spTree>
    <p:extLst>
      <p:ext uri="{BB962C8B-B14F-4D97-AF65-F5344CB8AC3E}">
        <p14:creationId xmlns:p14="http://schemas.microsoft.com/office/powerpoint/2010/main" val="3595239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BE7950D3-128D-46A5-BDD9-A9D45E93BADA}" type="datetimeFigureOut">
              <a:rPr lang="ru-RU"/>
              <a:pPr>
                <a:defRPr/>
              </a:pPr>
              <a:t>06.08.2020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B549F42-FD74-49E6-ABBB-A7D57398788E}" type="slidenum">
              <a:rPr lang="ru-RU"/>
              <a:pPr>
                <a:defRPr/>
              </a:pPr>
              <a:t>‹#›</a:t>
            </a:fld>
            <a:endParaRPr lang="ru-RU"/>
          </a:p>
        </p:txBody>
      </p:sp>
    </p:spTree>
    <p:extLst>
      <p:ext uri="{BB962C8B-B14F-4D97-AF65-F5344CB8AC3E}">
        <p14:creationId xmlns:p14="http://schemas.microsoft.com/office/powerpoint/2010/main" val="3629262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9D7D7D93-03EE-4F31-B06E-C3AE2D7394FE}" type="datetimeFigureOut">
              <a:rPr lang="ru-RU"/>
              <a:pPr>
                <a:defRPr/>
              </a:pPr>
              <a:t>06.08.2020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9FF105D-981E-40C7-8100-F009673342DB}" type="slidenum">
              <a:rPr lang="ru-RU"/>
              <a:pPr>
                <a:defRPr/>
              </a:pPr>
              <a:t>‹#›</a:t>
            </a:fld>
            <a:endParaRPr lang="ru-RU"/>
          </a:p>
        </p:txBody>
      </p:sp>
    </p:spTree>
    <p:extLst>
      <p:ext uri="{BB962C8B-B14F-4D97-AF65-F5344CB8AC3E}">
        <p14:creationId xmlns:p14="http://schemas.microsoft.com/office/powerpoint/2010/main" val="1153145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3F93958E-84EA-4006-A474-A49B8BF76EB5}" type="datetimeFigureOut">
              <a:rPr lang="ru-RU"/>
              <a:pPr>
                <a:defRPr/>
              </a:pPr>
              <a:t>06.08.2020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1B446B0-C897-49B2-A08A-BFD8469887D3}" type="slidenum">
              <a:rPr lang="ru-RU"/>
              <a:pPr>
                <a:defRPr/>
              </a:pPr>
              <a:t>‹#›</a:t>
            </a:fld>
            <a:endParaRPr lang="ru-RU"/>
          </a:p>
        </p:txBody>
      </p:sp>
    </p:spTree>
    <p:extLst>
      <p:ext uri="{BB962C8B-B14F-4D97-AF65-F5344CB8AC3E}">
        <p14:creationId xmlns:p14="http://schemas.microsoft.com/office/powerpoint/2010/main" val="2854323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4" name="Picture 21" descr="sinam presentation"/>
          <p:cNvPicPr>
            <a:picLocks noChangeAspect="1" noChangeArrowheads="1"/>
          </p:cNvPicPr>
          <p:nvPr/>
        </p:nvPicPr>
        <p:blipFill>
          <a:blip r:embed="rId2">
            <a:lum bright="52000" contrast="-54000"/>
            <a:extLst>
              <a:ext uri="{28A0092B-C50C-407E-A947-70E740481C1C}">
                <a14:useLocalDpi xmlns:a14="http://schemas.microsoft.com/office/drawing/2010/main" val="0"/>
              </a:ext>
            </a:extLst>
          </a:blip>
          <a:srcRect/>
          <a:stretch>
            <a:fillRect/>
          </a:stretch>
        </p:blipFill>
        <p:spPr bwMode="auto">
          <a:xfrm>
            <a:off x="0" y="914400"/>
            <a:ext cx="54006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0"/>
            <a:ext cx="9144000" cy="1066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az-Latn-AZ" altLang="az-Latn-AZ"/>
          </a:p>
        </p:txBody>
      </p:sp>
      <p:sp>
        <p:nvSpPr>
          <p:cNvPr id="6" name="Rectangle 5"/>
          <p:cNvSpPr>
            <a:spLocks noChangeArrowheads="1"/>
          </p:cNvSpPr>
          <p:nvPr/>
        </p:nvSpPr>
        <p:spPr bwMode="auto">
          <a:xfrm>
            <a:off x="0" y="6477000"/>
            <a:ext cx="9144000" cy="381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az-Latn-AZ" altLang="az-Latn-AZ"/>
          </a:p>
        </p:txBody>
      </p:sp>
      <p:sp>
        <p:nvSpPr>
          <p:cNvPr id="7" name="Line 10"/>
          <p:cNvSpPr>
            <a:spLocks noChangeShapeType="1"/>
          </p:cNvSpPr>
          <p:nvPr/>
        </p:nvSpPr>
        <p:spPr bwMode="auto">
          <a:xfrm>
            <a:off x="0" y="914400"/>
            <a:ext cx="91440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8" name="Picture 15" descr="Log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55563"/>
            <a:ext cx="19431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2"/>
          <p:cNvSpPr>
            <a:spLocks noGrp="1"/>
          </p:cNvSpPr>
          <p:nvPr>
            <p:ph type="ctrTitle"/>
          </p:nvPr>
        </p:nvSpPr>
        <p:spPr>
          <a:xfrm>
            <a:off x="714348" y="3786190"/>
            <a:ext cx="7772400" cy="762000"/>
          </a:xfrm>
          <a:prstGeom prst="rect">
            <a:avLst/>
          </a:prstGeom>
        </p:spPr>
        <p:txBody>
          <a:bodyPr/>
          <a:lstStyle>
            <a:lvl1pPr algn="l">
              <a:defRPr sz="3600" b="0" baseline="0">
                <a:solidFill>
                  <a:srgbClr val="002060"/>
                </a:solidFill>
                <a:latin typeface="Arial" pitchFamily="34" charset="0"/>
              </a:defRPr>
            </a:lvl1pPr>
          </a:lstStyle>
          <a:p>
            <a:r>
              <a:rPr lang="en-US"/>
              <a:t>Click to edit Master title style</a:t>
            </a:r>
            <a:endParaRPr lang="ru-RU" dirty="0"/>
          </a:p>
        </p:txBody>
      </p:sp>
      <p:sp>
        <p:nvSpPr>
          <p:cNvPr id="13" name="Subtitle 13"/>
          <p:cNvSpPr>
            <a:spLocks noGrp="1"/>
          </p:cNvSpPr>
          <p:nvPr>
            <p:ph type="subTitle" idx="1"/>
          </p:nvPr>
        </p:nvSpPr>
        <p:spPr>
          <a:xfrm>
            <a:off x="685800" y="4572000"/>
            <a:ext cx="7620000" cy="609600"/>
          </a:xfrm>
          <a:prstGeom prst="rect">
            <a:avLst/>
          </a:prstGeom>
        </p:spPr>
        <p:txBody>
          <a:bodyPr/>
          <a:lstStyle>
            <a:lvl1pPr algn="l">
              <a:buNone/>
              <a:defRPr sz="2800" baseline="0">
                <a:solidFill>
                  <a:srgbClr val="002060"/>
                </a:solidFill>
                <a:latin typeface="Arial" pitchFamily="34" charset="0"/>
              </a:defRPr>
            </a:lvl1pPr>
          </a:lstStyle>
          <a:p>
            <a:r>
              <a:rPr lang="en-US"/>
              <a:t>Click to edit Master subtitle style</a:t>
            </a:r>
            <a:endParaRPr lang="ru-RU" dirty="0"/>
          </a:p>
        </p:txBody>
      </p:sp>
    </p:spTree>
    <p:extLst>
      <p:ext uri="{BB962C8B-B14F-4D97-AF65-F5344CB8AC3E}">
        <p14:creationId xmlns:p14="http://schemas.microsoft.com/office/powerpoint/2010/main" val="137816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9144000" cy="9144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az-Latn-AZ" altLang="az-Latn-AZ" sz="2400" b="1">
              <a:solidFill>
                <a:schemeClr val="bg1"/>
              </a:solidFill>
            </a:endParaRPr>
          </a:p>
        </p:txBody>
      </p:sp>
      <p:pic>
        <p:nvPicPr>
          <p:cNvPr id="5" name="Picture 10" descr="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6426200"/>
            <a:ext cx="1463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3"/>
          <p:cNvSpPr>
            <a:spLocks noChangeShapeType="1"/>
          </p:cNvSpPr>
          <p:nvPr/>
        </p:nvSpPr>
        <p:spPr bwMode="auto">
          <a:xfrm>
            <a:off x="0" y="6680200"/>
            <a:ext cx="7454900" cy="0"/>
          </a:xfrm>
          <a:prstGeom prst="line">
            <a:avLst/>
          </a:prstGeom>
          <a:noFill/>
          <a:ln w="31750">
            <a:solidFill>
              <a:srgbClr val="000066"/>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 name="Picture 19" descr="CONT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842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7"/>
          <p:cNvSpPr>
            <a:spLocks noGrp="1"/>
          </p:cNvSpPr>
          <p:nvPr>
            <p:ph type="title"/>
          </p:nvPr>
        </p:nvSpPr>
        <p:spPr>
          <a:xfrm>
            <a:off x="1066800" y="101600"/>
            <a:ext cx="7934356" cy="762000"/>
          </a:xfrm>
          <a:prstGeom prst="rect">
            <a:avLst/>
          </a:prstGeom>
        </p:spPr>
        <p:txBody>
          <a:bodyPr/>
          <a:lstStyle>
            <a:lvl1pPr algn="l">
              <a:defRPr sz="3600" b="0" baseline="0">
                <a:solidFill>
                  <a:schemeClr val="bg1"/>
                </a:solidFill>
                <a:latin typeface="Arial" pitchFamily="34" charset="0"/>
              </a:defRPr>
            </a:lvl1pPr>
          </a:lstStyle>
          <a:p>
            <a:r>
              <a:rPr lang="en-US"/>
              <a:t>Click to edit Master title style</a:t>
            </a:r>
            <a:endParaRPr lang="ru-RU" dirty="0"/>
          </a:p>
        </p:txBody>
      </p:sp>
      <p:sp>
        <p:nvSpPr>
          <p:cNvPr id="12" name="Content Placeholder 8"/>
          <p:cNvSpPr>
            <a:spLocks noGrp="1"/>
          </p:cNvSpPr>
          <p:nvPr>
            <p:ph idx="1"/>
          </p:nvPr>
        </p:nvSpPr>
        <p:spPr>
          <a:xfrm>
            <a:off x="457200" y="1371600"/>
            <a:ext cx="8229600" cy="4754563"/>
          </a:xfrm>
          <a:prstGeom prst="rect">
            <a:avLst/>
          </a:prstGeom>
        </p:spPr>
        <p:txBody>
          <a:bodyPr/>
          <a:lstStyle>
            <a:lvl1pPr>
              <a:defRPr sz="2800" baseline="0">
                <a:solidFill>
                  <a:srgbClr val="000066"/>
                </a:solidFill>
                <a:latin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145106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C64CAFB2-4FD7-4771-BB2D-C7DA8059D792}" type="datetimeFigureOut">
              <a:rPr lang="ru-RU"/>
              <a:pPr>
                <a:defRPr/>
              </a:pPr>
              <a:t>06.08.2020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DBCC7B3-74B4-4E02-86E1-73EE904E73E3}" type="slidenum">
              <a:rPr lang="ru-RU"/>
              <a:pPr>
                <a:defRPr/>
              </a:pPr>
              <a:t>‹#›</a:t>
            </a:fld>
            <a:endParaRPr lang="ru-RU"/>
          </a:p>
        </p:txBody>
      </p:sp>
    </p:spTree>
    <p:extLst>
      <p:ext uri="{BB962C8B-B14F-4D97-AF65-F5344CB8AC3E}">
        <p14:creationId xmlns:p14="http://schemas.microsoft.com/office/powerpoint/2010/main" val="2003857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FA5632AE-9364-4680-A355-E9A4D91AB41A}" type="datetimeFigureOut">
              <a:rPr lang="ru-RU"/>
              <a:pPr>
                <a:defRPr/>
              </a:pPr>
              <a:t>06.08.2020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D5D697F-81BF-44A7-BF50-42A1BC81C1C0}" type="slidenum">
              <a:rPr lang="ru-RU"/>
              <a:pPr>
                <a:defRPr/>
              </a:pPr>
              <a:t>‹#›</a:t>
            </a:fld>
            <a:endParaRPr lang="ru-RU"/>
          </a:p>
        </p:txBody>
      </p:sp>
    </p:spTree>
    <p:extLst>
      <p:ext uri="{BB962C8B-B14F-4D97-AF65-F5344CB8AC3E}">
        <p14:creationId xmlns:p14="http://schemas.microsoft.com/office/powerpoint/2010/main" val="389848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2036FD80-44EA-467C-A23F-E88712C1D0E5}" type="datetimeFigureOut">
              <a:rPr lang="ru-RU"/>
              <a:pPr>
                <a:defRPr/>
              </a:pPr>
              <a:t>06.08.2020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7BA471E-37F9-4591-B586-DB238813E181}" type="slidenum">
              <a:rPr lang="ru-RU"/>
              <a:pPr>
                <a:defRPr/>
              </a:pPr>
              <a:t>‹#›</a:t>
            </a:fld>
            <a:endParaRPr lang="ru-RU"/>
          </a:p>
        </p:txBody>
      </p:sp>
    </p:spTree>
    <p:extLst>
      <p:ext uri="{BB962C8B-B14F-4D97-AF65-F5344CB8AC3E}">
        <p14:creationId xmlns:p14="http://schemas.microsoft.com/office/powerpoint/2010/main" val="278690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1D43E690-14B4-4053-96F7-94BC9577E402}" type="datetimeFigureOut">
              <a:rPr lang="ru-RU"/>
              <a:pPr>
                <a:defRPr/>
              </a:pPr>
              <a:t>06.08.2020</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D23580E2-3CF4-4047-8930-5EED86AB047C}" type="slidenum">
              <a:rPr lang="ru-RU"/>
              <a:pPr>
                <a:defRPr/>
              </a:pPr>
              <a:t>‹#›</a:t>
            </a:fld>
            <a:endParaRPr lang="ru-RU"/>
          </a:p>
        </p:txBody>
      </p:sp>
    </p:spTree>
    <p:extLst>
      <p:ext uri="{BB962C8B-B14F-4D97-AF65-F5344CB8AC3E}">
        <p14:creationId xmlns:p14="http://schemas.microsoft.com/office/powerpoint/2010/main" val="4060987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F4B5188B-8083-43DB-BE04-968942138FDF}" type="datetimeFigureOut">
              <a:rPr lang="ru-RU"/>
              <a:pPr>
                <a:defRPr/>
              </a:pPr>
              <a:t>06.08.2020</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D7EB434F-101A-4A74-A0AE-E09CA158131F}" type="slidenum">
              <a:rPr lang="ru-RU"/>
              <a:pPr>
                <a:defRPr/>
              </a:pPr>
              <a:t>‹#›</a:t>
            </a:fld>
            <a:endParaRPr lang="ru-RU"/>
          </a:p>
        </p:txBody>
      </p:sp>
    </p:spTree>
    <p:extLst>
      <p:ext uri="{BB962C8B-B14F-4D97-AF65-F5344CB8AC3E}">
        <p14:creationId xmlns:p14="http://schemas.microsoft.com/office/powerpoint/2010/main" val="221889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00ECDD14-A3D0-4DAA-BF0E-A3FDE5EAEF2D}" type="datetimeFigureOut">
              <a:rPr lang="ru-RU"/>
              <a:pPr>
                <a:defRPr/>
              </a:pPr>
              <a:t>06.08.2020</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74C7CF79-ED2D-48DD-8D08-C286D0480DFA}" type="slidenum">
              <a:rPr lang="ru-RU"/>
              <a:pPr>
                <a:defRPr/>
              </a:pPr>
              <a:t>‹#›</a:t>
            </a:fld>
            <a:endParaRPr lang="ru-RU"/>
          </a:p>
        </p:txBody>
      </p:sp>
    </p:spTree>
    <p:extLst>
      <p:ext uri="{BB962C8B-B14F-4D97-AF65-F5344CB8AC3E}">
        <p14:creationId xmlns:p14="http://schemas.microsoft.com/office/powerpoint/2010/main" val="3227259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996E8359-ABE9-4593-82E9-30C8948EDFB5}" type="datetimeFigureOut">
              <a:rPr lang="ru-RU"/>
              <a:pPr>
                <a:defRPr/>
              </a:pPr>
              <a:t>06.08.2020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89071A2-0382-44D1-A143-14AC8AF84395}" type="slidenum">
              <a:rPr lang="ru-RU"/>
              <a:pPr>
                <a:defRPr/>
              </a:pPr>
              <a:t>‹#›</a:t>
            </a:fld>
            <a:endParaRPr lang="ru-RU"/>
          </a:p>
        </p:txBody>
      </p:sp>
    </p:spTree>
    <p:extLst>
      <p:ext uri="{BB962C8B-B14F-4D97-AF65-F5344CB8AC3E}">
        <p14:creationId xmlns:p14="http://schemas.microsoft.com/office/powerpoint/2010/main" val="3686029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4E02940D-A0A2-4F33-BAE2-3E8982BBA898}" type="datetimeFigureOut">
              <a:rPr lang="ru-RU"/>
              <a:pPr>
                <a:defRPr/>
              </a:pPr>
              <a:t>06.08.2020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71755C7-561B-4B79-B2BC-12D68ACD44DE}" type="slidenum">
              <a:rPr lang="ru-RU"/>
              <a:pPr>
                <a:defRPr/>
              </a:pPr>
              <a:t>‹#›</a:t>
            </a:fld>
            <a:endParaRPr lang="ru-RU"/>
          </a:p>
        </p:txBody>
      </p:sp>
    </p:spTree>
    <p:extLst>
      <p:ext uri="{BB962C8B-B14F-4D97-AF65-F5344CB8AC3E}">
        <p14:creationId xmlns:p14="http://schemas.microsoft.com/office/powerpoint/2010/main" val="2740512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az-Latn-AZ"/>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az-Latn-AZ"/>
              <a:t>Образец текста</a:t>
            </a:r>
          </a:p>
          <a:p>
            <a:pPr lvl="1"/>
            <a:r>
              <a:rPr lang="ru-RU" altLang="az-Latn-AZ"/>
              <a:t>Второй уровень</a:t>
            </a:r>
          </a:p>
          <a:p>
            <a:pPr lvl="2"/>
            <a:r>
              <a:rPr lang="ru-RU" altLang="az-Latn-AZ"/>
              <a:t>Третий уровень</a:t>
            </a:r>
          </a:p>
          <a:p>
            <a:pPr lvl="3"/>
            <a:r>
              <a:rPr lang="ru-RU" altLang="az-Latn-AZ"/>
              <a:t>Четвертый уровень</a:t>
            </a:r>
          </a:p>
          <a:p>
            <a:pPr lvl="4"/>
            <a:r>
              <a:rPr lang="ru-RU" altLang="az-Latn-AZ"/>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B9E0EAF-788A-4D2E-AA45-D16FF1FCA8FC}" type="datetimeFigureOut">
              <a:rPr lang="ru-RU"/>
              <a:pPr>
                <a:defRPr/>
              </a:pPr>
              <a:t>06.08.2020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BE450EE-F836-4E4E-86FD-E985F3F18C1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13.xml"/><Relationship Id="rId1" Type="http://schemas.openxmlformats.org/officeDocument/2006/relationships/themeOverride" Target="../theme/themeOverride4.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hemeOverride" Target="../theme/themeOverride5.xml"/><Relationship Id="rId6" Type="http://schemas.openxmlformats.org/officeDocument/2006/relationships/image" Target="../media/image51.png"/><Relationship Id="rId5" Type="http://schemas.openxmlformats.org/officeDocument/2006/relationships/image" Target="../media/image56.png"/><Relationship Id="rId4"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hemeOverride" Target="../theme/themeOverride6.xml"/><Relationship Id="rId6" Type="http://schemas.openxmlformats.org/officeDocument/2006/relationships/image" Target="../media/image51.png"/><Relationship Id="rId5" Type="http://schemas.openxmlformats.org/officeDocument/2006/relationships/image" Target="../media/image57.png"/><Relationship Id="rId4"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media6.m4a"/><Relationship Id="rId7" Type="http://schemas.openxmlformats.org/officeDocument/2006/relationships/image" Target="../media/image60.tmp"/><Relationship Id="rId2" Type="http://schemas.microsoft.com/office/2007/relationships/media" Target="../media/media6.m4a"/><Relationship Id="rId1" Type="http://schemas.openxmlformats.org/officeDocument/2006/relationships/themeOverride" Target="../theme/themeOverride7.xml"/><Relationship Id="rId6" Type="http://schemas.openxmlformats.org/officeDocument/2006/relationships/image" Target="../media/image59.tmp"/><Relationship Id="rId5" Type="http://schemas.openxmlformats.org/officeDocument/2006/relationships/image" Target="../media/image58.png"/><Relationship Id="rId4"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media7.m4a"/><Relationship Id="rId7" Type="http://schemas.openxmlformats.org/officeDocument/2006/relationships/image" Target="../media/image60.tmp"/><Relationship Id="rId2" Type="http://schemas.microsoft.com/office/2007/relationships/media" Target="../media/media7.m4a"/><Relationship Id="rId1" Type="http://schemas.openxmlformats.org/officeDocument/2006/relationships/themeOverride" Target="../theme/themeOverride8.xml"/><Relationship Id="rId6" Type="http://schemas.openxmlformats.org/officeDocument/2006/relationships/image" Target="../media/image59.tmp"/><Relationship Id="rId5" Type="http://schemas.openxmlformats.org/officeDocument/2006/relationships/image" Target="../media/image61.png"/><Relationship Id="rId4"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hemeOverride" Target="../theme/themeOverride9.xml"/><Relationship Id="rId6" Type="http://schemas.openxmlformats.org/officeDocument/2006/relationships/image" Target="../media/image51.png"/><Relationship Id="rId5" Type="http://schemas.openxmlformats.org/officeDocument/2006/relationships/image" Target="../media/image62.png"/><Relationship Id="rId4"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hemeOverride" Target="../theme/themeOverride10.xml"/><Relationship Id="rId6" Type="http://schemas.openxmlformats.org/officeDocument/2006/relationships/image" Target="../media/image51.png"/><Relationship Id="rId5" Type="http://schemas.openxmlformats.org/officeDocument/2006/relationships/image" Target="../media/image63.png"/><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media10.m4a"/><Relationship Id="rId7" Type="http://schemas.openxmlformats.org/officeDocument/2006/relationships/image" Target="../media/image59.tmp"/><Relationship Id="rId2" Type="http://schemas.microsoft.com/office/2007/relationships/media" Target="../media/media10.m4a"/><Relationship Id="rId1" Type="http://schemas.openxmlformats.org/officeDocument/2006/relationships/themeOverride" Target="../theme/themeOverride11.xml"/><Relationship Id="rId6" Type="http://schemas.openxmlformats.org/officeDocument/2006/relationships/image" Target="../media/image64.png"/><Relationship Id="rId5" Type="http://schemas.openxmlformats.org/officeDocument/2006/relationships/notesSlide" Target="../notesSlides/notesSlide4.xml"/><Relationship Id="rId4" Type="http://schemas.openxmlformats.org/officeDocument/2006/relationships/slideLayout" Target="../slideLayouts/slideLayout13.xml"/><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9.tmp"/><Relationship Id="rId3" Type="http://schemas.openxmlformats.org/officeDocument/2006/relationships/audio" Target="../media/media11.m4a"/><Relationship Id="rId7" Type="http://schemas.openxmlformats.org/officeDocument/2006/relationships/image" Target="../media/image67.png"/><Relationship Id="rId2" Type="http://schemas.microsoft.com/office/2007/relationships/media" Target="../media/media11.m4a"/><Relationship Id="rId1" Type="http://schemas.openxmlformats.org/officeDocument/2006/relationships/themeOverride" Target="../theme/themeOverride12.xml"/><Relationship Id="rId6" Type="http://schemas.openxmlformats.org/officeDocument/2006/relationships/image" Target="../media/image66.png"/><Relationship Id="rId5" Type="http://schemas.openxmlformats.org/officeDocument/2006/relationships/notesSlide" Target="../notesSlides/notesSlide5.xml"/><Relationship Id="rId4" Type="http://schemas.openxmlformats.org/officeDocument/2006/relationships/slideLayout" Target="../slideLayouts/slideLayout13.xml"/><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51.png"/><Relationship Id="rId2" Type="http://schemas.microsoft.com/office/2007/relationships/media" Target="../media/media12.m4a"/><Relationship Id="rId1" Type="http://schemas.openxmlformats.org/officeDocument/2006/relationships/themeOverride" Target="../theme/themeOverride1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51.png"/><Relationship Id="rId2" Type="http://schemas.microsoft.com/office/2007/relationships/media" Target="../media/media13.m4a"/><Relationship Id="rId1" Type="http://schemas.openxmlformats.org/officeDocument/2006/relationships/themeOverride" Target="../theme/themeOverride1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51.png"/><Relationship Id="rId2" Type="http://schemas.microsoft.com/office/2007/relationships/media" Target="../media/media14.m4a"/><Relationship Id="rId1" Type="http://schemas.openxmlformats.org/officeDocument/2006/relationships/themeOverride" Target="../theme/themeOverride15.xml"/><Relationship Id="rId6" Type="http://schemas.openxmlformats.org/officeDocument/2006/relationships/image" Target="../media/image73.tmp"/><Relationship Id="rId5" Type="http://schemas.openxmlformats.org/officeDocument/2006/relationships/image" Target="../media/image72.tmp"/><Relationship Id="rId4"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hemeOverride" Target="../theme/themeOverride16.xml"/><Relationship Id="rId6" Type="http://schemas.openxmlformats.org/officeDocument/2006/relationships/image" Target="../media/image51.png"/><Relationship Id="rId5" Type="http://schemas.openxmlformats.org/officeDocument/2006/relationships/image" Target="../media/image74.png"/><Relationship Id="rId4"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hemeOverride" Target="../theme/themeOverride17.xml"/><Relationship Id="rId6" Type="http://schemas.openxmlformats.org/officeDocument/2006/relationships/image" Target="../media/image51.png"/><Relationship Id="rId5" Type="http://schemas.openxmlformats.org/officeDocument/2006/relationships/image" Target="../media/image75.png"/><Relationship Id="rId4"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hemeOverride" Target="../theme/themeOverride18.xml"/><Relationship Id="rId6" Type="http://schemas.openxmlformats.org/officeDocument/2006/relationships/image" Target="../media/image51.png"/><Relationship Id="rId5" Type="http://schemas.openxmlformats.org/officeDocument/2006/relationships/image" Target="../media/image76.png"/><Relationship Id="rId4"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51.png"/><Relationship Id="rId2" Type="http://schemas.microsoft.com/office/2007/relationships/media" Target="../media/media18.m4a"/><Relationship Id="rId1" Type="http://schemas.openxmlformats.org/officeDocument/2006/relationships/themeOverride" Target="../theme/themeOverride1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51.png"/><Relationship Id="rId2" Type="http://schemas.microsoft.com/office/2007/relationships/media" Target="../media/media19.m4a"/><Relationship Id="rId1" Type="http://schemas.openxmlformats.org/officeDocument/2006/relationships/themeOverride" Target="../theme/themeOverride2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hemeOverride" Target="../theme/themeOverride21.xml"/><Relationship Id="rId6" Type="http://schemas.openxmlformats.org/officeDocument/2006/relationships/image" Target="../media/image51.png"/><Relationship Id="rId5" Type="http://schemas.openxmlformats.org/officeDocument/2006/relationships/image" Target="../media/image81.png"/><Relationship Id="rId4"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hemeOverride" Target="../theme/themeOverride22.xml"/><Relationship Id="rId6" Type="http://schemas.openxmlformats.org/officeDocument/2006/relationships/image" Target="../media/image51.png"/><Relationship Id="rId5" Type="http://schemas.openxmlformats.org/officeDocument/2006/relationships/image" Target="../media/image82.png"/><Relationship Id="rId4"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51.png"/><Relationship Id="rId2" Type="http://schemas.microsoft.com/office/2007/relationships/media" Target="../media/media22.m4a"/><Relationship Id="rId1" Type="http://schemas.openxmlformats.org/officeDocument/2006/relationships/themeOverride" Target="../theme/themeOverride2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hemeOverride" Target="../theme/themeOverride24.xml"/><Relationship Id="rId6" Type="http://schemas.openxmlformats.org/officeDocument/2006/relationships/image" Target="../media/image51.png"/><Relationship Id="rId5" Type="http://schemas.openxmlformats.org/officeDocument/2006/relationships/image" Target="../media/image85.png"/><Relationship Id="rId4"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87.png"/><Relationship Id="rId2" Type="http://schemas.microsoft.com/office/2007/relationships/media" Target="../media/media24.m4a"/><Relationship Id="rId1" Type="http://schemas.openxmlformats.org/officeDocument/2006/relationships/themeOverride" Target="../theme/themeOverride25.xml"/><Relationship Id="rId6" Type="http://schemas.openxmlformats.org/officeDocument/2006/relationships/image" Target="../media/image51.png"/><Relationship Id="rId5" Type="http://schemas.openxmlformats.org/officeDocument/2006/relationships/image" Target="../media/image86.jpeg"/><Relationship Id="rId4"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media25.m4a"/><Relationship Id="rId7" Type="http://schemas.openxmlformats.org/officeDocument/2006/relationships/image" Target="../media/image90.tmp"/><Relationship Id="rId2" Type="http://schemas.microsoft.com/office/2007/relationships/media" Target="../media/media25.m4a"/><Relationship Id="rId1" Type="http://schemas.openxmlformats.org/officeDocument/2006/relationships/themeOverride" Target="../theme/themeOverride2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slideLayout" Target="../slideLayouts/slideLayout13.xml"/><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hemeOverride" Target="../theme/themeOverride27.xml"/><Relationship Id="rId6" Type="http://schemas.openxmlformats.org/officeDocument/2006/relationships/image" Target="../media/image51.png"/><Relationship Id="rId5" Type="http://schemas.openxmlformats.org/officeDocument/2006/relationships/image" Target="../media/image92.png"/><Relationship Id="rId4"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media27.m4a"/><Relationship Id="rId7" Type="http://schemas.openxmlformats.org/officeDocument/2006/relationships/image" Target="../media/image95.png"/><Relationship Id="rId2" Type="http://schemas.microsoft.com/office/2007/relationships/media" Target="../media/media27.m4a"/><Relationship Id="rId1" Type="http://schemas.openxmlformats.org/officeDocument/2006/relationships/themeOverride" Target="../theme/themeOverride2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hemeOverride" Target="../theme/themeOverride29.xml"/><Relationship Id="rId6" Type="http://schemas.openxmlformats.org/officeDocument/2006/relationships/image" Target="../media/image51.png"/><Relationship Id="rId5" Type="http://schemas.openxmlformats.org/officeDocument/2006/relationships/image" Target="../media/image96.png"/><Relationship Id="rId4"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hemeOverride" Target="../theme/themeOverride30.xml"/><Relationship Id="rId6" Type="http://schemas.openxmlformats.org/officeDocument/2006/relationships/image" Target="../media/image51.png"/><Relationship Id="rId5" Type="http://schemas.openxmlformats.org/officeDocument/2006/relationships/image" Target="../media/image97.png"/><Relationship Id="rId4"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51.png"/><Relationship Id="rId2" Type="http://schemas.microsoft.com/office/2007/relationships/media" Target="../media/media30.m4a"/><Relationship Id="rId1" Type="http://schemas.openxmlformats.org/officeDocument/2006/relationships/themeOverride" Target="../theme/themeOverride3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audio" Target="../media/media31.m4a"/><Relationship Id="rId7" Type="http://schemas.openxmlformats.org/officeDocument/2006/relationships/image" Target="../media/image51.png"/><Relationship Id="rId2" Type="http://schemas.microsoft.com/office/2007/relationships/media" Target="../media/media31.m4a"/><Relationship Id="rId1" Type="http://schemas.openxmlformats.org/officeDocument/2006/relationships/themeOverride" Target="../theme/themeOverride32.xml"/><Relationship Id="rId6" Type="http://schemas.openxmlformats.org/officeDocument/2006/relationships/image" Target="../media/image100.png"/><Relationship Id="rId5" Type="http://schemas.openxmlformats.org/officeDocument/2006/relationships/notesSlide" Target="../notesSlides/notesSlide6.xml"/><Relationship Id="rId4"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hemeOverride" Target="../theme/themeOverride33.xml"/><Relationship Id="rId6" Type="http://schemas.openxmlformats.org/officeDocument/2006/relationships/image" Target="../media/image51.png"/><Relationship Id="rId5" Type="http://schemas.openxmlformats.org/officeDocument/2006/relationships/image" Target="../media/image101.png"/><Relationship Id="rId4"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hemeOverride" Target="../theme/themeOverride34.xml"/><Relationship Id="rId6" Type="http://schemas.openxmlformats.org/officeDocument/2006/relationships/image" Target="../media/image51.png"/><Relationship Id="rId5" Type="http://schemas.openxmlformats.org/officeDocument/2006/relationships/image" Target="../media/image104.png"/><Relationship Id="rId4"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hemeOverride" Target="../theme/themeOverride35.xml"/><Relationship Id="rId6" Type="http://schemas.openxmlformats.org/officeDocument/2006/relationships/image" Target="../media/image51.png"/><Relationship Id="rId5" Type="http://schemas.openxmlformats.org/officeDocument/2006/relationships/image" Target="../media/image105.png"/><Relationship Id="rId4"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audio" Target="../media/media35.m4a"/><Relationship Id="rId7" Type="http://schemas.openxmlformats.org/officeDocument/2006/relationships/image" Target="../media/image51.png"/><Relationship Id="rId2" Type="http://schemas.microsoft.com/office/2007/relationships/media" Target="../media/media35.m4a"/><Relationship Id="rId1" Type="http://schemas.openxmlformats.org/officeDocument/2006/relationships/themeOverride" Target="../theme/themeOverride3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audio" Target="../media/media36.m4a"/><Relationship Id="rId7" Type="http://schemas.openxmlformats.org/officeDocument/2006/relationships/image" Target="../media/image51.png"/><Relationship Id="rId2" Type="http://schemas.microsoft.com/office/2007/relationships/media" Target="../media/media36.m4a"/><Relationship Id="rId1" Type="http://schemas.openxmlformats.org/officeDocument/2006/relationships/themeOverride" Target="../theme/themeOverride37.xml"/><Relationship Id="rId6" Type="http://schemas.openxmlformats.org/officeDocument/2006/relationships/image" Target="../media/image109.tmp"/><Relationship Id="rId5" Type="http://schemas.openxmlformats.org/officeDocument/2006/relationships/image" Target="../media/image108.png"/><Relationship Id="rId4"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hemeOverride" Target="../theme/themeOverride38.xml"/><Relationship Id="rId6" Type="http://schemas.openxmlformats.org/officeDocument/2006/relationships/image" Target="../media/image51.png"/><Relationship Id="rId5" Type="http://schemas.openxmlformats.org/officeDocument/2006/relationships/image" Target="../media/image110.png"/><Relationship Id="rId4"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hemeOverride" Target="../theme/themeOverride39.xml"/><Relationship Id="rId6" Type="http://schemas.openxmlformats.org/officeDocument/2006/relationships/image" Target="../media/image51.png"/><Relationship Id="rId5" Type="http://schemas.openxmlformats.org/officeDocument/2006/relationships/image" Target="../media/image111.png"/><Relationship Id="rId4"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hemeOverride" Target="../theme/themeOverride40.xml"/><Relationship Id="rId6" Type="http://schemas.openxmlformats.org/officeDocument/2006/relationships/image" Target="../media/image51.png"/><Relationship Id="rId5" Type="http://schemas.openxmlformats.org/officeDocument/2006/relationships/image" Target="../media/image112.png"/><Relationship Id="rId4"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hemeOverride" Target="../theme/themeOverride41.xml"/><Relationship Id="rId6" Type="http://schemas.openxmlformats.org/officeDocument/2006/relationships/image" Target="../media/image51.png"/><Relationship Id="rId5" Type="http://schemas.openxmlformats.org/officeDocument/2006/relationships/image" Target="../media/image113.png"/><Relationship Id="rId4"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audio" Target="../media/media41.m4a"/><Relationship Id="rId2" Type="http://schemas.microsoft.com/office/2007/relationships/media" Target="../media/media41.m4a"/><Relationship Id="rId1" Type="http://schemas.openxmlformats.org/officeDocument/2006/relationships/themeOverride" Target="../theme/themeOverride42.xml"/><Relationship Id="rId6" Type="http://schemas.openxmlformats.org/officeDocument/2006/relationships/image" Target="../media/image51.png"/><Relationship Id="rId5" Type="http://schemas.openxmlformats.org/officeDocument/2006/relationships/image" Target="../media/image114.png"/><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wmf"/><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audio" Target="../media/media42.m4a"/><Relationship Id="rId7" Type="http://schemas.openxmlformats.org/officeDocument/2006/relationships/image" Target="../media/image51.png"/><Relationship Id="rId2" Type="http://schemas.microsoft.com/office/2007/relationships/media" Target="../media/media42.m4a"/><Relationship Id="rId1" Type="http://schemas.openxmlformats.org/officeDocument/2006/relationships/themeOverride" Target="../theme/themeOverride4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audio" Target="../media/media43.m4a"/><Relationship Id="rId2" Type="http://schemas.microsoft.com/office/2007/relationships/media" Target="../media/media43.m4a"/><Relationship Id="rId1" Type="http://schemas.openxmlformats.org/officeDocument/2006/relationships/themeOverride" Target="../theme/themeOverride44.xml"/><Relationship Id="rId6" Type="http://schemas.openxmlformats.org/officeDocument/2006/relationships/image" Target="../media/image51.png"/><Relationship Id="rId5" Type="http://schemas.openxmlformats.org/officeDocument/2006/relationships/image" Target="../media/image117.png"/><Relationship Id="rId4"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hemeOverride" Target="../theme/themeOverride45.xml"/><Relationship Id="rId6" Type="http://schemas.openxmlformats.org/officeDocument/2006/relationships/image" Target="../media/image51.png"/><Relationship Id="rId5" Type="http://schemas.openxmlformats.org/officeDocument/2006/relationships/image" Target="../media/image118.png"/><Relationship Id="rId4"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audio" Target="../media/media45.m4a"/><Relationship Id="rId2" Type="http://schemas.microsoft.com/office/2007/relationships/media" Target="../media/media45.m4a"/><Relationship Id="rId1" Type="http://schemas.openxmlformats.org/officeDocument/2006/relationships/themeOverride" Target="../theme/themeOverride46.xml"/><Relationship Id="rId6" Type="http://schemas.openxmlformats.org/officeDocument/2006/relationships/image" Target="../media/image51.png"/><Relationship Id="rId5" Type="http://schemas.openxmlformats.org/officeDocument/2006/relationships/image" Target="../media/image119.png"/><Relationship Id="rId4"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audio" Target="../media/media46.m4a"/><Relationship Id="rId2" Type="http://schemas.microsoft.com/office/2007/relationships/media" Target="../media/media46.m4a"/><Relationship Id="rId1" Type="http://schemas.openxmlformats.org/officeDocument/2006/relationships/themeOverride" Target="../theme/themeOverride47.xml"/><Relationship Id="rId6" Type="http://schemas.openxmlformats.org/officeDocument/2006/relationships/image" Target="../media/image51.png"/><Relationship Id="rId5" Type="http://schemas.openxmlformats.org/officeDocument/2006/relationships/image" Target="../media/image120.png"/><Relationship Id="rId4"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audio" Target="../media/media47.m4a"/><Relationship Id="rId7" Type="http://schemas.openxmlformats.org/officeDocument/2006/relationships/image" Target="../media/image51.png"/><Relationship Id="rId2" Type="http://schemas.microsoft.com/office/2007/relationships/media" Target="../media/media47.m4a"/><Relationship Id="rId1" Type="http://schemas.openxmlformats.org/officeDocument/2006/relationships/themeOverride" Target="../theme/themeOverride48.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audio" Target="../media/media48.m4a"/><Relationship Id="rId2" Type="http://schemas.microsoft.com/office/2007/relationships/media" Target="../media/media48.m4a"/><Relationship Id="rId1" Type="http://schemas.openxmlformats.org/officeDocument/2006/relationships/themeOverride" Target="../theme/themeOverride49.xml"/><Relationship Id="rId6" Type="http://schemas.openxmlformats.org/officeDocument/2006/relationships/image" Target="../media/image51.png"/><Relationship Id="rId5" Type="http://schemas.openxmlformats.org/officeDocument/2006/relationships/image" Target="../media/image123.png"/><Relationship Id="rId4"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audio" Target="../media/media49.m4a"/><Relationship Id="rId2" Type="http://schemas.microsoft.com/office/2007/relationships/media" Target="../media/media49.m4a"/><Relationship Id="rId1" Type="http://schemas.openxmlformats.org/officeDocument/2006/relationships/themeOverride" Target="../theme/themeOverride50.xml"/><Relationship Id="rId6" Type="http://schemas.openxmlformats.org/officeDocument/2006/relationships/image" Target="../media/image51.png"/><Relationship Id="rId5" Type="http://schemas.openxmlformats.org/officeDocument/2006/relationships/image" Target="../media/image124.png"/><Relationship Id="rId4"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audio" Target="../media/media50.m4a"/><Relationship Id="rId2" Type="http://schemas.microsoft.com/office/2007/relationships/media" Target="../media/media50.m4a"/><Relationship Id="rId1" Type="http://schemas.openxmlformats.org/officeDocument/2006/relationships/themeOverride" Target="../theme/themeOverride51.xml"/><Relationship Id="rId6" Type="http://schemas.openxmlformats.org/officeDocument/2006/relationships/image" Target="../media/image51.png"/><Relationship Id="rId5" Type="http://schemas.openxmlformats.org/officeDocument/2006/relationships/image" Target="../media/image125.png"/><Relationship Id="rId4"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audio" Target="../media/media51.m4a"/><Relationship Id="rId2" Type="http://schemas.microsoft.com/office/2007/relationships/media" Target="../media/media51.m4a"/><Relationship Id="rId1" Type="http://schemas.openxmlformats.org/officeDocument/2006/relationships/themeOverride" Target="../theme/themeOverride52.xml"/><Relationship Id="rId6" Type="http://schemas.openxmlformats.org/officeDocument/2006/relationships/image" Target="../media/image51.png"/><Relationship Id="rId5" Type="http://schemas.openxmlformats.org/officeDocument/2006/relationships/image" Target="../media/image126.png"/><Relationship Id="rId4"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s>
</file>

<file path=ppt/slides/_rels/slide60.xml.rels><?xml version="1.0" encoding="UTF-8" standalone="yes"?>
<Relationships xmlns="http://schemas.openxmlformats.org/package/2006/relationships"><Relationship Id="rId3" Type="http://schemas.openxmlformats.org/officeDocument/2006/relationships/audio" Target="../media/media52.m4a"/><Relationship Id="rId2" Type="http://schemas.microsoft.com/office/2007/relationships/media" Target="../media/media52.m4a"/><Relationship Id="rId1" Type="http://schemas.openxmlformats.org/officeDocument/2006/relationships/themeOverride" Target="../theme/themeOverride53.xml"/><Relationship Id="rId6" Type="http://schemas.openxmlformats.org/officeDocument/2006/relationships/image" Target="../media/image51.png"/><Relationship Id="rId5" Type="http://schemas.openxmlformats.org/officeDocument/2006/relationships/image" Target="../media/image127.png"/><Relationship Id="rId4"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audio" Target="../media/media53.m4a"/><Relationship Id="rId2" Type="http://schemas.microsoft.com/office/2007/relationships/media" Target="../media/media53.m4a"/><Relationship Id="rId1" Type="http://schemas.openxmlformats.org/officeDocument/2006/relationships/themeOverride" Target="../theme/themeOverride54.xml"/><Relationship Id="rId6" Type="http://schemas.openxmlformats.org/officeDocument/2006/relationships/image" Target="../media/image51.png"/><Relationship Id="rId5" Type="http://schemas.openxmlformats.org/officeDocument/2006/relationships/image" Target="../media/image128.png"/><Relationship Id="rId4"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audio" Target="../media/media54.m4a"/><Relationship Id="rId2" Type="http://schemas.microsoft.com/office/2007/relationships/media" Target="../media/media54.m4a"/><Relationship Id="rId1" Type="http://schemas.openxmlformats.org/officeDocument/2006/relationships/themeOverride" Target="../theme/themeOverride55.xml"/><Relationship Id="rId6" Type="http://schemas.openxmlformats.org/officeDocument/2006/relationships/image" Target="../media/image51.png"/><Relationship Id="rId5" Type="http://schemas.openxmlformats.org/officeDocument/2006/relationships/image" Target="../media/image129.png"/><Relationship Id="rId4"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audio" Target="../media/media55.m4a"/><Relationship Id="rId2" Type="http://schemas.microsoft.com/office/2007/relationships/media" Target="../media/media55.m4a"/><Relationship Id="rId1" Type="http://schemas.openxmlformats.org/officeDocument/2006/relationships/themeOverride" Target="../theme/themeOverride56.xml"/><Relationship Id="rId6" Type="http://schemas.openxmlformats.org/officeDocument/2006/relationships/image" Target="../media/image51.png"/><Relationship Id="rId5" Type="http://schemas.openxmlformats.org/officeDocument/2006/relationships/image" Target="../media/image130.png"/><Relationship Id="rId4"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audio" Target="../media/media56.m4a"/><Relationship Id="rId2" Type="http://schemas.microsoft.com/office/2007/relationships/media" Target="../media/media56.m4a"/><Relationship Id="rId1" Type="http://schemas.openxmlformats.org/officeDocument/2006/relationships/themeOverride" Target="../theme/themeOverride57.xml"/><Relationship Id="rId6" Type="http://schemas.openxmlformats.org/officeDocument/2006/relationships/image" Target="../media/image51.png"/><Relationship Id="rId5" Type="http://schemas.openxmlformats.org/officeDocument/2006/relationships/image" Target="../media/image131.png"/><Relationship Id="rId4"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audio" Target="../media/media57.m4a"/><Relationship Id="rId7" Type="http://schemas.openxmlformats.org/officeDocument/2006/relationships/image" Target="../media/image51.png"/><Relationship Id="rId2" Type="http://schemas.microsoft.com/office/2007/relationships/media" Target="../media/media57.m4a"/><Relationship Id="rId1" Type="http://schemas.openxmlformats.org/officeDocument/2006/relationships/themeOverride" Target="../theme/themeOverride58.xml"/><Relationship Id="rId6" Type="http://schemas.openxmlformats.org/officeDocument/2006/relationships/image" Target="../media/image133.jpeg"/><Relationship Id="rId5" Type="http://schemas.openxmlformats.org/officeDocument/2006/relationships/image" Target="../media/image132.png"/><Relationship Id="rId4"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audio" Target="../media/media58.m4a"/><Relationship Id="rId2" Type="http://schemas.microsoft.com/office/2007/relationships/media" Target="../media/media58.m4a"/><Relationship Id="rId1" Type="http://schemas.openxmlformats.org/officeDocument/2006/relationships/themeOverride" Target="../theme/themeOverride59.xml"/><Relationship Id="rId6" Type="http://schemas.openxmlformats.org/officeDocument/2006/relationships/image" Target="../media/image51.png"/><Relationship Id="rId5" Type="http://schemas.openxmlformats.org/officeDocument/2006/relationships/image" Target="../media/image134.png"/><Relationship Id="rId4"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audio" Target="../media/media59.m4a"/><Relationship Id="rId2" Type="http://schemas.microsoft.com/office/2007/relationships/media" Target="../media/media59.m4a"/><Relationship Id="rId1" Type="http://schemas.openxmlformats.org/officeDocument/2006/relationships/themeOverride" Target="../theme/themeOverride60.xml"/><Relationship Id="rId6" Type="http://schemas.openxmlformats.org/officeDocument/2006/relationships/image" Target="../media/image51.png"/><Relationship Id="rId5" Type="http://schemas.openxmlformats.org/officeDocument/2006/relationships/image" Target="../media/image135.png"/><Relationship Id="rId4"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audio" Target="../media/media60.m4a"/><Relationship Id="rId7" Type="http://schemas.openxmlformats.org/officeDocument/2006/relationships/image" Target="../media/image51.png"/><Relationship Id="rId2" Type="http://schemas.microsoft.com/office/2007/relationships/media" Target="../media/media60.m4a"/><Relationship Id="rId1" Type="http://schemas.openxmlformats.org/officeDocument/2006/relationships/themeOverride" Target="../theme/themeOverride61.xml"/><Relationship Id="rId6" Type="http://schemas.openxmlformats.org/officeDocument/2006/relationships/image" Target="../media/image139.tmp"/><Relationship Id="rId5" Type="http://schemas.openxmlformats.org/officeDocument/2006/relationships/image" Target="../media/image138.png"/><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51.png"/><Relationship Id="rId2" Type="http://schemas.microsoft.com/office/2007/relationships/media" Target="../media/media1.m4a"/><Relationship Id="rId1" Type="http://schemas.openxmlformats.org/officeDocument/2006/relationships/themeOverride" Target="../theme/themeOverride1.xml"/><Relationship Id="rId6" Type="http://schemas.openxmlformats.org/officeDocument/2006/relationships/image" Target="../media/image50.png"/><Relationship Id="rId5" Type="http://schemas.openxmlformats.org/officeDocument/2006/relationships/notesSlide" Target="../notesSlides/notesSlide3.xml"/><Relationship Id="rId4"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audio" Target="../media/media61.m4a"/><Relationship Id="rId2" Type="http://schemas.microsoft.com/office/2007/relationships/media" Target="../media/media61.m4a"/><Relationship Id="rId1" Type="http://schemas.openxmlformats.org/officeDocument/2006/relationships/themeOverride" Target="../theme/themeOverride62.xml"/><Relationship Id="rId6" Type="http://schemas.openxmlformats.org/officeDocument/2006/relationships/image" Target="../media/image51.png"/><Relationship Id="rId5" Type="http://schemas.openxmlformats.org/officeDocument/2006/relationships/image" Target="../media/image140.png"/><Relationship Id="rId4"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audio" Target="../media/media62.m4a"/><Relationship Id="rId2" Type="http://schemas.microsoft.com/office/2007/relationships/media" Target="../media/media62.m4a"/><Relationship Id="rId1" Type="http://schemas.openxmlformats.org/officeDocument/2006/relationships/themeOverride" Target="../theme/themeOverride63.xml"/><Relationship Id="rId6" Type="http://schemas.openxmlformats.org/officeDocument/2006/relationships/image" Target="../media/image51.png"/><Relationship Id="rId5" Type="http://schemas.openxmlformats.org/officeDocument/2006/relationships/image" Target="../media/image141.png"/><Relationship Id="rId4"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hemeOverride" Target="../theme/themeOverride2.xml"/><Relationship Id="rId6" Type="http://schemas.openxmlformats.org/officeDocument/2006/relationships/image" Target="../media/image51.png"/><Relationship Id="rId5" Type="http://schemas.openxmlformats.org/officeDocument/2006/relationships/image" Target="../media/image52.png"/><Relationship Id="rId4"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hemeOverride" Target="../theme/themeOverride3.xml"/><Relationship Id="rId6" Type="http://schemas.openxmlformats.org/officeDocument/2006/relationships/image" Target="../media/image51.png"/><Relationship Id="rId5" Type="http://schemas.openxmlformats.org/officeDocument/2006/relationships/image" Target="../media/image53.png"/><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p:nvPr/>
        </p:nvSpPr>
        <p:spPr>
          <a:xfrm>
            <a:off x="395536" y="4437112"/>
            <a:ext cx="8856984" cy="830997"/>
          </a:xfrm>
          <a:prstGeom prst="rect">
            <a:avLst/>
          </a:prstGeom>
        </p:spPr>
        <p:txBody>
          <a:bodyPr wrap="square">
            <a:spAutoFit/>
          </a:bodyPr>
          <a:lstStyle/>
          <a:p>
            <a:pPr eaLnBrk="1" hangingPunct="1">
              <a:lnSpc>
                <a:spcPct val="150000"/>
              </a:lnSpc>
              <a:defRPr/>
            </a:pPr>
            <a:r>
              <a:rPr lang="az-Latn-AZ" sz="3200" dirty="0">
                <a:solidFill>
                  <a:srgbClr val="000066"/>
                </a:solidFill>
                <a:latin typeface="Arial" charset="0"/>
              </a:rPr>
              <a:t>Müəssisə </a:t>
            </a:r>
            <a:r>
              <a:rPr lang="en-US" sz="3200" dirty="0">
                <a:solidFill>
                  <a:srgbClr val="000066"/>
                </a:solidFill>
                <a:latin typeface="Arial" charset="0"/>
              </a:rPr>
              <a:t>R</a:t>
            </a:r>
            <a:r>
              <a:rPr lang="az-Latn-AZ" sz="3200" dirty="0">
                <a:solidFill>
                  <a:srgbClr val="000066"/>
                </a:solidFill>
                <a:latin typeface="Arial" charset="0"/>
              </a:rPr>
              <a:t>esurslarının İdarə Edilməsi Sistemi</a:t>
            </a:r>
            <a:endParaRPr lang="ru-RU" sz="3200" dirty="0">
              <a:solidFill>
                <a:srgbClr val="000066"/>
              </a:solidFill>
              <a:latin typeface="Arial" charset="0"/>
            </a:endParaRPr>
          </a:p>
        </p:txBody>
      </p:sp>
      <p:sp>
        <p:nvSpPr>
          <p:cNvPr id="7" name="Rectangle 8"/>
          <p:cNvSpPr/>
          <p:nvPr/>
        </p:nvSpPr>
        <p:spPr>
          <a:xfrm>
            <a:off x="395536" y="3573016"/>
            <a:ext cx="5506235" cy="1015663"/>
          </a:xfrm>
          <a:prstGeom prst="rect">
            <a:avLst/>
          </a:prstGeom>
        </p:spPr>
        <p:txBody>
          <a:bodyPr wrap="square">
            <a:spAutoFit/>
          </a:bodyPr>
          <a:lstStyle/>
          <a:p>
            <a:pPr eaLnBrk="1" hangingPunct="1">
              <a:defRPr/>
            </a:pPr>
            <a:r>
              <a:rPr lang="en-US" sz="6000" b="1" dirty="0">
                <a:solidFill>
                  <a:srgbClr val="000066"/>
                </a:solidFill>
                <a:latin typeface="Arial" charset="0"/>
                <a:ea typeface="+mj-ea"/>
                <a:cs typeface="+mj-cs"/>
              </a:rPr>
              <a:t>SERP</a:t>
            </a:r>
            <a:endParaRPr lang="ru-RU" sz="6000" b="1" dirty="0">
              <a:solidFill>
                <a:srgbClr val="000066"/>
              </a:solidFill>
              <a:latin typeface="Arial" charset="0"/>
              <a:ea typeface="+mj-ea"/>
              <a:cs typeface="+mj-cs"/>
            </a:endParaRPr>
          </a:p>
        </p:txBody>
      </p:sp>
    </p:spTree>
    <p:extLst>
      <p:ext uri="{BB962C8B-B14F-4D97-AF65-F5344CB8AC3E}">
        <p14:creationId xmlns:p14="http://schemas.microsoft.com/office/powerpoint/2010/main" val="2470492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sz="3200" b="1" dirty="0"/>
              <a:t>SERP: Özünə xidmət</a:t>
            </a:r>
            <a:endParaRPr lang="en-US" sz="3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838" y="1196752"/>
            <a:ext cx="6334658" cy="181148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8574"/>
          <a:stretch/>
        </p:blipFill>
        <p:spPr>
          <a:xfrm>
            <a:off x="2701838" y="3131814"/>
            <a:ext cx="6334658" cy="3033188"/>
          </a:xfrm>
          <a:prstGeom prst="rect">
            <a:avLst/>
          </a:prstGeom>
        </p:spPr>
      </p:pic>
      <p:sp>
        <p:nvSpPr>
          <p:cNvPr id="6" name="Content Placeholder 4"/>
          <p:cNvSpPr txBox="1">
            <a:spLocks/>
          </p:cNvSpPr>
          <p:nvPr/>
        </p:nvSpPr>
        <p:spPr bwMode="auto">
          <a:xfrm>
            <a:off x="0" y="1268760"/>
            <a:ext cx="2483768"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Müəssisənin bütün işçiləri üçün özünə xidmət istifadəçisinin yaradılması imkanı</a:t>
            </a:r>
          </a:p>
          <a:p>
            <a:pPr>
              <a:buFont typeface="Wingdings" panose="05000000000000000000" pitchFamily="2" charset="2"/>
              <a:buChar char="§"/>
            </a:pPr>
            <a:r>
              <a:rPr lang="az-Latn-AZ" altLang="ru-RU" sz="1600" dirty="0"/>
              <a:t>İşçilərinin haqqında özünə xidmət istifadəçiləri hesabatının alınması imkanı</a:t>
            </a:r>
          </a:p>
        </p:txBody>
      </p:sp>
    </p:spTree>
    <p:extLst>
      <p:ext uri="{BB962C8B-B14F-4D97-AF65-F5344CB8AC3E}">
        <p14:creationId xmlns:p14="http://schemas.microsoft.com/office/powerpoint/2010/main" val="3644397125"/>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5" name="Title 1"/>
          <p:cNvSpPr>
            <a:spLocks noGrp="1"/>
          </p:cNvSpPr>
          <p:nvPr>
            <p:ph type="title"/>
          </p:nvPr>
        </p:nvSpPr>
        <p:spPr/>
        <p:txBody>
          <a:bodyPr/>
          <a:lstStyle/>
          <a:p>
            <a:r>
              <a:rPr lang="az-Latn-AZ" sz="3200" b="1" dirty="0"/>
              <a:t>SERP: Hüquq və Səlahiyyətlər</a:t>
            </a:r>
            <a:endParaRPr lang="ru-RU" sz="3200" b="1" dirty="0"/>
          </a:p>
        </p:txBody>
      </p:sp>
      <p:sp>
        <p:nvSpPr>
          <p:cNvPr id="6" name="Content Placeholder 4"/>
          <p:cNvSpPr txBox="1">
            <a:spLocks/>
          </p:cNvSpPr>
          <p:nvPr/>
        </p:nvSpPr>
        <p:spPr bwMode="auto">
          <a:xfrm>
            <a:off x="251520" y="1916832"/>
            <a:ext cx="2483768" cy="2902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baseline="0">
                <a:solidFill>
                  <a:srgbClr val="000066"/>
                </a:solidFill>
                <a:latin typeface="Arial"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Font typeface="Wingdings" panose="05000000000000000000" pitchFamily="2" charset="2"/>
              <a:buChar char="§"/>
            </a:pPr>
            <a:r>
              <a:rPr lang="az-Latn-AZ" altLang="ru-RU" sz="1600" dirty="0"/>
              <a:t>Müəssisənin SERP proqramı istifadəçiləri üçün yeni hüquq və səlahiyyətlərin yaradılması imkanı</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0800" r="59450" b="20600"/>
          <a:stretch/>
        </p:blipFill>
        <p:spPr>
          <a:xfrm>
            <a:off x="3419872" y="1124744"/>
            <a:ext cx="5400600" cy="5139139"/>
          </a:xfrm>
          <a:prstGeom prst="rect">
            <a:avLst/>
          </a:prstGeom>
          <a:ln w="12700">
            <a:solidFill>
              <a:schemeClr val="accent1"/>
            </a:solidFill>
          </a:ln>
        </p:spPr>
      </p:pic>
      <p:pic>
        <p:nvPicPr>
          <p:cNvPr id="2" name="Slayd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785938" y="2547938"/>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itle 1"/>
          <p:cNvSpPr txBox="1">
            <a:spLocks/>
          </p:cNvSpPr>
          <p:nvPr/>
        </p:nvSpPr>
        <p:spPr bwMode="auto">
          <a:xfrm>
            <a:off x="1108075" y="112713"/>
            <a:ext cx="7934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ru-RU" b="1" dirty="0">
                <a:solidFill>
                  <a:schemeClr val="bg1"/>
                </a:solidFill>
                <a:latin typeface="Arial" panose="020B0604020202020204" pitchFamily="34" charset="0"/>
                <a:ea typeface="ヒラギノ角ゴ Pro W3"/>
                <a:cs typeface="ヒラギノ角ゴ Pro W3"/>
              </a:rPr>
              <a:t>SERP: Ştat cədvəli</a:t>
            </a:r>
            <a:endParaRPr lang="en-US" altLang="ru-RU" b="1" dirty="0">
              <a:solidFill>
                <a:schemeClr val="bg1"/>
              </a:solidFill>
              <a:latin typeface="Arial" panose="020B0604020202020204" pitchFamily="34" charset="0"/>
              <a:ea typeface="ヒラギノ角ゴ Pro W3"/>
              <a:cs typeface="ヒラギノ角ゴ Pro W3"/>
            </a:endParaRPr>
          </a:p>
        </p:txBody>
      </p:sp>
      <p:pic>
        <p:nvPicPr>
          <p:cNvPr id="24579" name="Picture 1" descr="Screen Clipping"/>
          <p:cNvPicPr>
            <a:picLocks noChangeAspect="1"/>
          </p:cNvPicPr>
          <p:nvPr/>
        </p:nvPicPr>
        <p:blipFill rotWithShape="1">
          <a:blip r:embed="rId5">
            <a:extLst>
              <a:ext uri="{28A0092B-C50C-407E-A947-70E740481C1C}">
                <a14:useLocalDpi xmlns:a14="http://schemas.microsoft.com/office/drawing/2010/main" val="0"/>
              </a:ext>
            </a:extLst>
          </a:blip>
          <a:srcRect l="13757"/>
          <a:stretch/>
        </p:blipFill>
        <p:spPr bwMode="auto">
          <a:xfrm>
            <a:off x="2411760" y="913424"/>
            <a:ext cx="6732240" cy="547829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idx="1"/>
          </p:nvPr>
        </p:nvSpPr>
        <p:spPr bwMode="auto">
          <a:xfrm>
            <a:off x="107504" y="2132856"/>
            <a:ext cx="2304256" cy="64807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50000"/>
              </a:lnSpc>
              <a:buFont typeface="Wingdings" panose="05000000000000000000" pitchFamily="2" charset="2"/>
              <a:buChar char="§"/>
            </a:pPr>
            <a:r>
              <a:rPr lang="az-Latn-AZ" altLang="ru-RU" sz="1600" dirty="0"/>
              <a:t>Ştat cədvəlində çoxsaylı rekvizitlərin, vəzifə təlimatlarının və ştat vahidinə olan tələblərin saxlanması imkanı</a:t>
            </a:r>
          </a:p>
        </p:txBody>
      </p:sp>
      <p:pic>
        <p:nvPicPr>
          <p:cNvPr id="2" name="Slayd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74738" y="2530475"/>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ransition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itle 1"/>
          <p:cNvSpPr txBox="1">
            <a:spLocks/>
          </p:cNvSpPr>
          <p:nvPr/>
        </p:nvSpPr>
        <p:spPr bwMode="auto">
          <a:xfrm>
            <a:off x="1108075" y="112713"/>
            <a:ext cx="7934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ru-RU" b="1" dirty="0">
                <a:solidFill>
                  <a:schemeClr val="bg1"/>
                </a:solidFill>
                <a:latin typeface="Arial" panose="020B0604020202020204" pitchFamily="34" charset="0"/>
                <a:ea typeface="ヒラギノ角ゴ Pro W3"/>
                <a:cs typeface="ヒラギノ角ゴ Pro W3"/>
              </a:rPr>
              <a:t>SERP: Şəxsi kart</a:t>
            </a:r>
            <a:endParaRPr lang="en-US" altLang="ru-RU" b="1" dirty="0">
              <a:solidFill>
                <a:schemeClr val="bg1"/>
              </a:solidFill>
              <a:latin typeface="Arial" panose="020B0604020202020204" pitchFamily="34" charset="0"/>
              <a:ea typeface="ヒラギノ角ゴ Pro W3"/>
              <a:cs typeface="ヒラギノ角ゴ Pro W3"/>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0800" b="23802"/>
          <a:stretch/>
        </p:blipFill>
        <p:spPr>
          <a:xfrm>
            <a:off x="2699792" y="967525"/>
            <a:ext cx="6342608" cy="5125771"/>
          </a:xfrm>
          <a:prstGeom prst="rect">
            <a:avLst/>
          </a:prstGeom>
          <a:ln w="12700">
            <a:solidFill>
              <a:schemeClr val="accent1">
                <a:lumMod val="50000"/>
              </a:schemeClr>
            </a:solidFill>
          </a:ln>
        </p:spPr>
      </p:pic>
      <p:sp>
        <p:nvSpPr>
          <p:cNvPr id="4" name="Content Placeholder 2"/>
          <p:cNvSpPr>
            <a:spLocks noGrp="1"/>
          </p:cNvSpPr>
          <p:nvPr>
            <p:ph idx="1"/>
          </p:nvPr>
        </p:nvSpPr>
        <p:spPr bwMode="auto">
          <a:xfrm>
            <a:off x="0" y="1867624"/>
            <a:ext cx="2608300" cy="38656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50000"/>
              </a:lnSpc>
              <a:buFont typeface="Wingdings" panose="05000000000000000000" pitchFamily="2" charset="2"/>
              <a:buChar char="§"/>
            </a:pPr>
            <a:r>
              <a:rPr lang="az-Latn-AZ" sz="1600" dirty="0"/>
              <a:t>Şəxsi kart məlumatlarının daxil edilməsi, işçilərin qeydiyyatdan keçirilməsi, müxtəlif parametrlərə görə ətraflı axtarış və işçi haqqında informasiyanın çapı</a:t>
            </a:r>
          </a:p>
          <a:p>
            <a:pPr marL="0" indent="0">
              <a:lnSpc>
                <a:spcPct val="150000"/>
              </a:lnSpc>
              <a:buNone/>
            </a:pPr>
            <a:r>
              <a:rPr lang="az-Latn-AZ" altLang="ru-RU" sz="1600" dirty="0"/>
              <a:t>      imkanı</a:t>
            </a:r>
          </a:p>
        </p:txBody>
      </p:sp>
      <p:pic>
        <p:nvPicPr>
          <p:cNvPr id="3" name="Picture 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5816" y="1585367"/>
            <a:ext cx="1180537" cy="1296144"/>
          </a:xfrm>
          <a:prstGeom prst="rect">
            <a:avLst/>
          </a:prstGeom>
        </p:spPr>
      </p:pic>
      <p:pic>
        <p:nvPicPr>
          <p:cNvPr id="5" name="Picture 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7845" y="1585367"/>
            <a:ext cx="4854555" cy="2203673"/>
          </a:xfrm>
          <a:prstGeom prst="rect">
            <a:avLst/>
          </a:prstGeom>
        </p:spPr>
      </p:pic>
      <p:pic>
        <p:nvPicPr>
          <p:cNvPr id="6" name="Slayd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57675" y="3309938"/>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ransition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sz="3200" b="1" dirty="0"/>
              <a:t>SERP: İşçinin stajı</a:t>
            </a:r>
            <a:endParaRPr lang="ru-RU" sz="3200" b="1"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0800" r="48425" b="5201"/>
          <a:stretch/>
        </p:blipFill>
        <p:spPr>
          <a:xfrm>
            <a:off x="2477120" y="927479"/>
            <a:ext cx="6588224" cy="5463136"/>
          </a:xfrm>
          <a:prstGeom prst="rect">
            <a:avLst/>
          </a:prstGeom>
          <a:ln w="12700">
            <a:solidFill>
              <a:srgbClr val="000066"/>
            </a:solidFill>
          </a:ln>
        </p:spPr>
      </p:pic>
      <p:pic>
        <p:nvPicPr>
          <p:cNvPr id="5" name="Picture 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7864" y="1340769"/>
            <a:ext cx="1057423" cy="1352739"/>
          </a:xfrm>
          <a:prstGeom prst="rect">
            <a:avLst/>
          </a:prstGeom>
        </p:spPr>
      </p:pic>
      <p:pic>
        <p:nvPicPr>
          <p:cNvPr id="6" name="Picture 5"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9368" y="1340769"/>
            <a:ext cx="4348901" cy="1954108"/>
          </a:xfrm>
          <a:prstGeom prst="rect">
            <a:avLst/>
          </a:prstGeom>
        </p:spPr>
      </p:pic>
      <p:sp>
        <p:nvSpPr>
          <p:cNvPr id="7" name="Content Placeholder 4"/>
          <p:cNvSpPr txBox="1">
            <a:spLocks/>
          </p:cNvSpPr>
          <p:nvPr/>
        </p:nvSpPr>
        <p:spPr bwMode="auto">
          <a:xfrm>
            <a:off x="0" y="1695288"/>
            <a:ext cx="2477120" cy="478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Müəssisə işçilərinin əmək kitabçasına uyğun stajın hesablanması, məzuniyyət, xəstəlik vərəqəsi və digər hallarda staja uyğun əməliyyatların avtomatik verilməsi imkanı</a:t>
            </a:r>
          </a:p>
        </p:txBody>
      </p:sp>
      <p:pic>
        <p:nvPicPr>
          <p:cNvPr id="3" name="Slayd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530475" y="3325813"/>
            <a:ext cx="609600" cy="609600"/>
          </a:xfrm>
          <a:prstGeom prst="rect">
            <a:avLst/>
          </a:prstGeom>
        </p:spPr>
      </p:pic>
    </p:spTree>
    <p:extLst>
      <p:ext uri="{BB962C8B-B14F-4D97-AF65-F5344CB8AC3E}">
        <p14:creationId xmlns:p14="http://schemas.microsoft.com/office/powerpoint/2010/main" val="1825830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sz="3200" b="1" dirty="0"/>
              <a:t>SERP: Əmək haqqı</a:t>
            </a:r>
            <a:endParaRPr lang="en-US" sz="3200" b="1"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6375" t="23859" r="24013" b="20719"/>
          <a:stretch/>
        </p:blipFill>
        <p:spPr>
          <a:xfrm>
            <a:off x="2554604" y="935625"/>
            <a:ext cx="6589396" cy="5229679"/>
          </a:xfrm>
          <a:prstGeom prst="rect">
            <a:avLst/>
          </a:prstGeom>
          <a:ln w="12700">
            <a:solidFill>
              <a:schemeClr val="tx2"/>
            </a:solidFill>
          </a:ln>
        </p:spPr>
      </p:pic>
      <p:sp>
        <p:nvSpPr>
          <p:cNvPr id="5" name="Content Placeholder 4"/>
          <p:cNvSpPr txBox="1">
            <a:spLocks/>
          </p:cNvSpPr>
          <p:nvPr/>
        </p:nvSpPr>
        <p:spPr bwMode="auto">
          <a:xfrm>
            <a:off x="0" y="2060848"/>
            <a:ext cx="2627784"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Müəssisə işçilərinin vəzifə maaşı, əmək haqqına əlavələr və bank hesablarının qeyd edilməsi imkanı</a:t>
            </a:r>
          </a:p>
        </p:txBody>
      </p:sp>
      <p:pic>
        <p:nvPicPr>
          <p:cNvPr id="3" name="Slayd 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309813" y="3648075"/>
            <a:ext cx="609600" cy="609600"/>
          </a:xfrm>
          <a:prstGeom prst="rect">
            <a:avLst/>
          </a:prstGeom>
        </p:spPr>
      </p:pic>
    </p:spTree>
    <p:extLst>
      <p:ext uri="{BB962C8B-B14F-4D97-AF65-F5344CB8AC3E}">
        <p14:creationId xmlns:p14="http://schemas.microsoft.com/office/powerpoint/2010/main" val="38294157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az-Latn-AZ" sz="3200" b="1" dirty="0"/>
              <a:t>SERP: Əlavə məzuniyyət günləri</a:t>
            </a:r>
            <a:endParaRPr lang="en-US" sz="3200" b="1" dirty="0"/>
          </a:p>
        </p:txBody>
      </p:sp>
      <p:sp>
        <p:nvSpPr>
          <p:cNvPr id="6" name="Content Placeholder 4"/>
          <p:cNvSpPr txBox="1">
            <a:spLocks/>
          </p:cNvSpPr>
          <p:nvPr/>
        </p:nvSpPr>
        <p:spPr bwMode="auto">
          <a:xfrm>
            <a:off x="107504" y="1889448"/>
            <a:ext cx="2576842"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Əmək məcəlləsinin 113-cü –120-ci maddələrinə əsasən əsas və əlavə məzuniyyət günlərinin və onun verildiyi iş ilinin qeydiyyatı imkanı </a:t>
            </a:r>
          </a:p>
        </p:txBody>
      </p:sp>
      <p:pic>
        <p:nvPicPr>
          <p:cNvPr id="9" name="Рисунок 8"/>
          <p:cNvPicPr>
            <a:picLocks noChangeAspect="1"/>
          </p:cNvPicPr>
          <p:nvPr/>
        </p:nvPicPr>
        <p:blipFill rotWithShape="1">
          <a:blip r:embed="rId5"/>
          <a:srcRect l="43858" t="29000" r="15508" b="20601"/>
          <a:stretch/>
        </p:blipFill>
        <p:spPr>
          <a:xfrm>
            <a:off x="2808437" y="1268760"/>
            <a:ext cx="6192688" cy="4320480"/>
          </a:xfrm>
          <a:prstGeom prst="rect">
            <a:avLst/>
          </a:prstGeom>
          <a:ln w="12700">
            <a:solidFill>
              <a:srgbClr val="000066"/>
            </a:solidFill>
          </a:ln>
        </p:spPr>
      </p:pic>
      <p:pic>
        <p:nvPicPr>
          <p:cNvPr id="2" name="Slayd 2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732338" y="4562475"/>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az-Latn-AZ" sz="3200" b="1" dirty="0"/>
              <a:t>SERP: Vergi güzəştləri</a:t>
            </a:r>
            <a:endParaRPr lang="en-US" sz="3200" b="1" dirty="0"/>
          </a:p>
        </p:txBody>
      </p:sp>
      <p:sp>
        <p:nvSpPr>
          <p:cNvPr id="7" name="Content Placeholder 4"/>
          <p:cNvSpPr txBox="1">
            <a:spLocks/>
          </p:cNvSpPr>
          <p:nvPr/>
        </p:nvSpPr>
        <p:spPr bwMode="auto">
          <a:xfrm>
            <a:off x="-40793" y="1988840"/>
            <a:ext cx="2483768" cy="436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Vergi məcəlləsinin 102-ci maddəsinə əsasən vergi güzəşti olan işçilərdə uyğun qeydlərin aparılması və əmək haqqıda nəzərə alınması imkanı</a:t>
            </a:r>
          </a:p>
        </p:txBody>
      </p:sp>
      <p:pic>
        <p:nvPicPr>
          <p:cNvPr id="8" name="Şəkil 7">
            <a:extLst>
              <a:ext uri="{FF2B5EF4-FFF2-40B4-BE49-F238E27FC236}">
                <a16:creationId xmlns:a16="http://schemas.microsoft.com/office/drawing/2014/main" id="{B810E91B-07A1-4E45-8E1A-931F6A9630DB}"/>
              </a:ext>
            </a:extLst>
          </p:cNvPr>
          <p:cNvPicPr>
            <a:picLocks noChangeAspect="1"/>
          </p:cNvPicPr>
          <p:nvPr/>
        </p:nvPicPr>
        <p:blipFill>
          <a:blip r:embed="rId6"/>
          <a:stretch>
            <a:fillRect/>
          </a:stretch>
        </p:blipFill>
        <p:spPr>
          <a:xfrm>
            <a:off x="2324100" y="943678"/>
            <a:ext cx="6819900" cy="5410200"/>
          </a:xfrm>
          <a:prstGeom prst="rect">
            <a:avLst/>
          </a:prstGeom>
        </p:spPr>
      </p:pic>
      <p:pic>
        <p:nvPicPr>
          <p:cNvPr id="10" name="Picture 4" descr="Screen Clipping">
            <a:extLst>
              <a:ext uri="{FF2B5EF4-FFF2-40B4-BE49-F238E27FC236}">
                <a16:creationId xmlns:a16="http://schemas.microsoft.com/office/drawing/2014/main" id="{1E99FBE4-C541-4BB8-BE04-3CDB952D1A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6534" y="1667437"/>
            <a:ext cx="1057423" cy="1352739"/>
          </a:xfrm>
          <a:prstGeom prst="rect">
            <a:avLst/>
          </a:prstGeom>
        </p:spPr>
      </p:pic>
      <p:pic>
        <p:nvPicPr>
          <p:cNvPr id="12" name="Şəkil 11">
            <a:extLst>
              <a:ext uri="{FF2B5EF4-FFF2-40B4-BE49-F238E27FC236}">
                <a16:creationId xmlns:a16="http://schemas.microsoft.com/office/drawing/2014/main" id="{E532E050-6A47-4469-AADD-81158344FB48}"/>
              </a:ext>
            </a:extLst>
          </p:cNvPr>
          <p:cNvPicPr>
            <a:picLocks noChangeAspect="1"/>
          </p:cNvPicPr>
          <p:nvPr/>
        </p:nvPicPr>
        <p:blipFill>
          <a:blip r:embed="rId8"/>
          <a:stretch>
            <a:fillRect/>
          </a:stretch>
        </p:blipFill>
        <p:spPr>
          <a:xfrm>
            <a:off x="5580112" y="1382197"/>
            <a:ext cx="2964437" cy="2789162"/>
          </a:xfrm>
          <a:prstGeom prst="rect">
            <a:avLst/>
          </a:prstGeom>
        </p:spPr>
      </p:pic>
      <p:pic>
        <p:nvPicPr>
          <p:cNvPr id="19" name="Slayd 23">
            <a:hlinkClick r:id="" action="ppaction://media"/>
            <a:extLst>
              <a:ext uri="{FF2B5EF4-FFF2-40B4-BE49-F238E27FC236}">
                <a16:creationId xmlns:a16="http://schemas.microsoft.com/office/drawing/2014/main" id="{598D38FF-D40E-4914-BDF1-BD37E98AA90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879087" y="3124200"/>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3000"/>
    </mc:Choice>
    <mc:Fallback xmlns="">
      <p:transition spd="slow"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6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a:srcRect t="7160" b="29078"/>
          <a:stretch/>
        </p:blipFill>
        <p:spPr>
          <a:xfrm>
            <a:off x="2555776" y="936337"/>
            <a:ext cx="6552728" cy="5445720"/>
          </a:xfrm>
          <a:prstGeom prst="rect">
            <a:avLst/>
          </a:prstGeom>
          <a:ln w="12700">
            <a:solidFill>
              <a:srgbClr val="000066"/>
            </a:solidFill>
          </a:ln>
        </p:spPr>
      </p:pic>
      <p:sp>
        <p:nvSpPr>
          <p:cNvPr id="26627" name="Title 1"/>
          <p:cNvSpPr>
            <a:spLocks noGrp="1"/>
          </p:cNvSpPr>
          <p:nvPr>
            <p:ph type="title"/>
          </p:nvPr>
        </p:nvSpPr>
        <p:spPr/>
        <p:txBody>
          <a:bodyPr/>
          <a:lstStyle/>
          <a:p>
            <a:r>
              <a:rPr lang="az-Latn-AZ" sz="3200" b="1" dirty="0"/>
              <a:t>SERP: İş şəraitində xüsusi hallar</a:t>
            </a:r>
            <a:endParaRPr lang="ru-RU" sz="3200" b="1" dirty="0"/>
          </a:p>
        </p:txBody>
      </p:sp>
      <p:pic>
        <p:nvPicPr>
          <p:cNvPr id="26628" name="Picture 7"/>
          <p:cNvPicPr>
            <a:picLocks noChangeAspect="1"/>
          </p:cNvPicPr>
          <p:nvPr/>
        </p:nvPicPr>
        <p:blipFill>
          <a:blip r:embed="rId7">
            <a:extLst>
              <a:ext uri="{28A0092B-C50C-407E-A947-70E740481C1C}">
                <a14:useLocalDpi xmlns:a14="http://schemas.microsoft.com/office/drawing/2010/main" val="0"/>
              </a:ext>
            </a:extLst>
          </a:blip>
          <a:srcRect l="26375" t="23000" r="33020" b="37538"/>
          <a:stretch>
            <a:fillRect/>
          </a:stretch>
        </p:blipFill>
        <p:spPr bwMode="auto">
          <a:xfrm>
            <a:off x="4291541" y="1556792"/>
            <a:ext cx="4656431"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15816" y="1576652"/>
            <a:ext cx="1015685" cy="1518568"/>
          </a:xfrm>
          <a:prstGeom prst="rect">
            <a:avLst/>
          </a:prstGeom>
        </p:spPr>
      </p:pic>
      <p:sp>
        <p:nvSpPr>
          <p:cNvPr id="6" name="Content Placeholder 4"/>
          <p:cNvSpPr txBox="1">
            <a:spLocks/>
          </p:cNvSpPr>
          <p:nvPr/>
        </p:nvSpPr>
        <p:spPr bwMode="auto">
          <a:xfrm>
            <a:off x="-44648" y="1576652"/>
            <a:ext cx="2627784" cy="480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Müəssisə işçisinin iş şəraitində zərər çəkməsinə görə ödəmələrin verilməsi imkanı</a:t>
            </a:r>
          </a:p>
          <a:p>
            <a:pPr>
              <a:buFont typeface="Wingdings" panose="05000000000000000000" pitchFamily="2" charset="2"/>
              <a:buChar char="§"/>
            </a:pPr>
            <a:r>
              <a:rPr lang="az-Latn-AZ" altLang="ru-RU" sz="1600" dirty="0"/>
              <a:t>Müəssisə işçisinin iş zamanı vəfatı ilə bağlı onun ailə üzvlərinə müvafiq sənədə uyğun olaraq ödəniş edilməsi imkanı</a:t>
            </a:r>
          </a:p>
        </p:txBody>
      </p:sp>
      <p:pic>
        <p:nvPicPr>
          <p:cNvPr id="3" name="Slayd 2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037138" y="3952875"/>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3000"/>
    </mc:Choice>
    <mc:Fallback xmlns="">
      <p:transition spd="slow"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sz="3200" b="1" dirty="0"/>
              <a:t>SERP: İş şəraiti və norma saatları</a:t>
            </a:r>
            <a:endParaRPr lang="en-US" sz="3200" b="1"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5498" t="13921" b="38779"/>
          <a:stretch/>
        </p:blipFill>
        <p:spPr>
          <a:xfrm>
            <a:off x="2844934" y="3561894"/>
            <a:ext cx="5995768" cy="2819434"/>
          </a:xfrm>
          <a:prstGeom prst="rect">
            <a:avLst/>
          </a:prstGeom>
          <a:ln w="12700">
            <a:solidFill>
              <a:srgbClr val="000066"/>
            </a:solidFill>
          </a:ln>
        </p:spPr>
      </p:pic>
      <p:sp>
        <p:nvSpPr>
          <p:cNvPr id="8" name="Content Placeholder 4"/>
          <p:cNvSpPr txBox="1">
            <a:spLocks/>
          </p:cNvSpPr>
          <p:nvPr/>
        </p:nvSpPr>
        <p:spPr bwMode="auto">
          <a:xfrm>
            <a:off x="-27715" y="2132337"/>
            <a:ext cx="2953454" cy="33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Azərbaycan Respublikası Əmək və Əhalinin Sosial Müdafiəsi Nazirliyinin qərarına əsasən hər ilə uyğun qeyri-iş günlərinin avtomatik təyin edilməsi</a:t>
            </a:r>
          </a:p>
          <a:p>
            <a:pPr marL="0" indent="0">
              <a:buNone/>
            </a:pPr>
            <a:r>
              <a:rPr lang="az-Latn-AZ" altLang="ru-RU" sz="1600" dirty="0"/>
              <a:t>      imkanı</a:t>
            </a:r>
          </a:p>
        </p:txBody>
      </p:sp>
      <p:grpSp>
        <p:nvGrpSpPr>
          <p:cNvPr id="3" name="Group 2"/>
          <p:cNvGrpSpPr/>
          <p:nvPr/>
        </p:nvGrpSpPr>
        <p:grpSpPr>
          <a:xfrm>
            <a:off x="2844934" y="1041188"/>
            <a:ext cx="5995768" cy="2243796"/>
            <a:chOff x="-6638883" y="1288085"/>
            <a:chExt cx="5965807" cy="2860995"/>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26563" t="23839" r="23825" b="42663"/>
            <a:stretch/>
          </p:blipFill>
          <p:spPr>
            <a:xfrm>
              <a:off x="-6638883" y="1288085"/>
              <a:ext cx="5965807" cy="2860995"/>
            </a:xfrm>
            <a:prstGeom prst="rect">
              <a:avLst/>
            </a:prstGeom>
            <a:ln w="12700">
              <a:solidFill>
                <a:schemeClr val="tx2"/>
              </a:solidFill>
            </a:ln>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6563" t="73974" r="23825" b="20724"/>
            <a:stretch/>
          </p:blipFill>
          <p:spPr>
            <a:xfrm>
              <a:off x="-6638883" y="3696301"/>
              <a:ext cx="5965807" cy="452779"/>
            </a:xfrm>
            <a:prstGeom prst="rect">
              <a:avLst/>
            </a:prstGeom>
            <a:ln w="12700">
              <a:noFill/>
            </a:ln>
          </p:spPr>
        </p:pic>
      </p:grpSp>
      <p:pic>
        <p:nvPicPr>
          <p:cNvPr id="5" name="Slayd 2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240338" y="4275138"/>
            <a:ext cx="609600" cy="609600"/>
          </a:xfrm>
          <a:prstGeom prst="rect">
            <a:avLst/>
          </a:prstGeom>
        </p:spPr>
      </p:pic>
    </p:spTree>
    <p:extLst>
      <p:ext uri="{BB962C8B-B14F-4D97-AF65-F5344CB8AC3E}">
        <p14:creationId xmlns:p14="http://schemas.microsoft.com/office/powerpoint/2010/main" val="1010857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066800" y="101600"/>
            <a:ext cx="7934325" cy="762000"/>
          </a:xfrm>
        </p:spPr>
        <p:txBody>
          <a:bodyPr/>
          <a:lstStyle/>
          <a:p>
            <a:r>
              <a:rPr lang="az-Latn-AZ" altLang="ru-RU" sz="3200" b="1" dirty="0">
                <a:cs typeface="Arial" panose="020B0604020202020204" pitchFamily="34" charset="0"/>
              </a:rPr>
              <a:t>Sistemin tarixçəsi</a:t>
            </a:r>
            <a:endParaRPr lang="en-US" altLang="ru-RU" sz="3200" b="1" dirty="0"/>
          </a:p>
        </p:txBody>
      </p:sp>
      <p:sp>
        <p:nvSpPr>
          <p:cNvPr id="13315" name="Content Placeholder 2"/>
          <p:cNvSpPr>
            <a:spLocks noGrp="1"/>
          </p:cNvSpPr>
          <p:nvPr>
            <p:ph idx="1"/>
          </p:nvPr>
        </p:nvSpPr>
        <p:spPr>
          <a:xfrm>
            <a:off x="611188" y="2478088"/>
            <a:ext cx="8229600" cy="4214812"/>
          </a:xfrm>
        </p:spPr>
        <p:txBody>
          <a:bodyPr/>
          <a:lstStyle/>
          <a:p>
            <a:pPr eaLnBrk="1" hangingPunct="1">
              <a:lnSpc>
                <a:spcPct val="150000"/>
              </a:lnSpc>
              <a:buFont typeface="Wingdings" panose="05000000000000000000" pitchFamily="2" charset="2"/>
              <a:buChar char="§"/>
            </a:pPr>
            <a:r>
              <a:rPr lang="az-Latn-AZ" altLang="ru-RU" sz="2200" b="1" dirty="0">
                <a:cs typeface="Arial" panose="020B0604020202020204" pitchFamily="34" charset="0"/>
              </a:rPr>
              <a:t>1998</a:t>
            </a:r>
            <a:r>
              <a:rPr lang="az-Latn-AZ" altLang="ru-RU" sz="2200" dirty="0">
                <a:cs typeface="Arial" panose="020B0604020202020204" pitchFamily="34" charset="0"/>
              </a:rPr>
              <a:t> – Sistemin layihəndirilməsi</a:t>
            </a:r>
          </a:p>
          <a:p>
            <a:pPr eaLnBrk="1" hangingPunct="1">
              <a:lnSpc>
                <a:spcPct val="150000"/>
              </a:lnSpc>
              <a:buFont typeface="Wingdings" panose="05000000000000000000" pitchFamily="2" charset="2"/>
              <a:buChar char="§"/>
            </a:pPr>
            <a:r>
              <a:rPr lang="az-Latn-AZ" altLang="ru-RU" sz="2200" b="1" dirty="0">
                <a:cs typeface="Arial" panose="020B0604020202020204" pitchFamily="34" charset="0"/>
              </a:rPr>
              <a:t>2003 </a:t>
            </a:r>
            <a:r>
              <a:rPr lang="az-Latn-AZ" altLang="ru-RU" sz="2200" dirty="0">
                <a:cs typeface="Arial" panose="020B0604020202020204" pitchFamily="34" charset="0"/>
              </a:rPr>
              <a:t>– SERP-in istifadəyə verilməsi</a:t>
            </a:r>
          </a:p>
          <a:p>
            <a:pPr eaLnBrk="1" hangingPunct="1">
              <a:lnSpc>
                <a:spcPct val="150000"/>
              </a:lnSpc>
              <a:buFont typeface="Wingdings" panose="05000000000000000000" pitchFamily="2" charset="2"/>
              <a:buChar char="§"/>
            </a:pPr>
            <a:r>
              <a:rPr lang="ru-RU" altLang="ru-RU" sz="2200" b="1" dirty="0">
                <a:cs typeface="Arial" panose="020B0604020202020204" pitchFamily="34" charset="0"/>
              </a:rPr>
              <a:t>2004</a:t>
            </a:r>
            <a:r>
              <a:rPr lang="ru-RU" altLang="ru-RU" sz="2200" dirty="0">
                <a:cs typeface="Arial" panose="020B0604020202020204" pitchFamily="34" charset="0"/>
              </a:rPr>
              <a:t> – </a:t>
            </a:r>
            <a:r>
              <a:rPr lang="az-Latn-AZ" altLang="ru-RU" sz="2200" dirty="0">
                <a:cs typeface="Arial" panose="020B0604020202020204" pitchFamily="34" charset="0"/>
              </a:rPr>
              <a:t>SERP müəlliflik şəhadətnaməsi alır</a:t>
            </a:r>
          </a:p>
          <a:p>
            <a:pPr eaLnBrk="1" hangingPunct="1">
              <a:lnSpc>
                <a:spcPct val="150000"/>
              </a:lnSpc>
              <a:buFont typeface="Wingdings" panose="05000000000000000000" pitchFamily="2" charset="2"/>
              <a:buChar char="§"/>
            </a:pPr>
            <a:r>
              <a:rPr lang="ru-RU" altLang="ru-RU" sz="2200" b="1" dirty="0">
                <a:cs typeface="Arial" panose="020B0604020202020204" pitchFamily="34" charset="0"/>
              </a:rPr>
              <a:t>2006</a:t>
            </a:r>
            <a:r>
              <a:rPr lang="ru-RU" altLang="ru-RU" sz="2200" dirty="0">
                <a:cs typeface="Arial" panose="020B0604020202020204" pitchFamily="34" charset="0"/>
              </a:rPr>
              <a:t> –</a:t>
            </a:r>
            <a:r>
              <a:rPr lang="en-US" altLang="ru-RU" sz="2200" dirty="0">
                <a:cs typeface="Arial" panose="020B0604020202020204" pitchFamily="34" charset="0"/>
              </a:rPr>
              <a:t> </a:t>
            </a:r>
            <a:r>
              <a:rPr lang="az-Latn-AZ" altLang="ru-RU" sz="2200" dirty="0">
                <a:cs typeface="Arial" panose="020B0604020202020204" pitchFamily="34" charset="0"/>
              </a:rPr>
              <a:t>2-ci</a:t>
            </a:r>
            <a:r>
              <a:rPr lang="en-US" altLang="ru-RU" sz="2200" dirty="0">
                <a:cs typeface="Arial" panose="020B0604020202020204" pitchFamily="34" charset="0"/>
              </a:rPr>
              <a:t> </a:t>
            </a:r>
            <a:r>
              <a:rPr lang="az-Latn-AZ" altLang="ru-RU" sz="2200" dirty="0">
                <a:cs typeface="Arial" panose="020B0604020202020204" pitchFamily="34" charset="0"/>
              </a:rPr>
              <a:t>versiya</a:t>
            </a:r>
            <a:r>
              <a:rPr lang="en-US" altLang="ru-RU" sz="2200" dirty="0">
                <a:cs typeface="Arial" panose="020B0604020202020204" pitchFamily="34" charset="0"/>
              </a:rPr>
              <a:t> </a:t>
            </a:r>
            <a:endParaRPr lang="az-Latn-AZ" altLang="ru-RU" sz="2200" dirty="0">
              <a:cs typeface="Arial" panose="020B0604020202020204" pitchFamily="34" charset="0"/>
            </a:endParaRPr>
          </a:p>
          <a:p>
            <a:pPr eaLnBrk="1" hangingPunct="1">
              <a:lnSpc>
                <a:spcPct val="150000"/>
              </a:lnSpc>
              <a:buFont typeface="Wingdings" panose="05000000000000000000" pitchFamily="2" charset="2"/>
              <a:buChar char="§"/>
            </a:pPr>
            <a:r>
              <a:rPr lang="ru-RU" altLang="ru-RU" sz="2200" b="1" dirty="0">
                <a:cs typeface="Arial" panose="020B0604020202020204" pitchFamily="34" charset="0"/>
              </a:rPr>
              <a:t>2007</a:t>
            </a:r>
            <a:r>
              <a:rPr lang="ru-RU" altLang="ru-RU" sz="2200" dirty="0">
                <a:cs typeface="Arial" panose="020B0604020202020204" pitchFamily="34" charset="0"/>
              </a:rPr>
              <a:t> –</a:t>
            </a:r>
            <a:r>
              <a:rPr lang="az-Latn-AZ" altLang="ru-RU" sz="2200" dirty="0">
                <a:cs typeface="Arial" panose="020B0604020202020204" pitchFamily="34" charset="0"/>
              </a:rPr>
              <a:t> 3-cü</a:t>
            </a:r>
            <a:r>
              <a:rPr lang="en-US" altLang="ru-RU" sz="2200" dirty="0">
                <a:cs typeface="Arial" panose="020B0604020202020204" pitchFamily="34" charset="0"/>
              </a:rPr>
              <a:t> </a:t>
            </a:r>
            <a:r>
              <a:rPr lang="az-Latn-AZ" altLang="ru-RU" sz="2200" dirty="0">
                <a:cs typeface="Arial" panose="020B0604020202020204" pitchFamily="34" charset="0"/>
              </a:rPr>
              <a:t>versiya</a:t>
            </a:r>
            <a:r>
              <a:rPr lang="en-US" altLang="ru-RU" sz="2200" dirty="0">
                <a:cs typeface="Arial" panose="020B0604020202020204" pitchFamily="34" charset="0"/>
              </a:rPr>
              <a:t> </a:t>
            </a:r>
            <a:r>
              <a:rPr lang="az-Latn-AZ" altLang="ru-RU" sz="2200" dirty="0">
                <a:cs typeface="Arial" panose="020B0604020202020204" pitchFamily="34" charset="0"/>
              </a:rPr>
              <a:t>işıq üzü görür</a:t>
            </a:r>
          </a:p>
          <a:p>
            <a:pPr eaLnBrk="1" hangingPunct="1">
              <a:lnSpc>
                <a:spcPct val="150000"/>
              </a:lnSpc>
              <a:buFont typeface="Wingdings" panose="05000000000000000000" pitchFamily="2" charset="2"/>
              <a:buChar char="§"/>
            </a:pPr>
            <a:r>
              <a:rPr lang="ru-RU" altLang="ru-RU" sz="2200" b="1" dirty="0">
                <a:cs typeface="Arial" panose="020B0604020202020204" pitchFamily="34" charset="0"/>
              </a:rPr>
              <a:t>2008</a:t>
            </a:r>
            <a:r>
              <a:rPr lang="ru-RU" altLang="ru-RU" sz="2200" dirty="0">
                <a:cs typeface="Arial" panose="020B0604020202020204" pitchFamily="34" charset="0"/>
              </a:rPr>
              <a:t> –</a:t>
            </a:r>
            <a:r>
              <a:rPr lang="az-Latn-AZ" altLang="ru-RU" sz="2200" dirty="0">
                <a:cs typeface="Arial" panose="020B0604020202020204" pitchFamily="34" charset="0"/>
              </a:rPr>
              <a:t> SERP 4.0 </a:t>
            </a:r>
            <a:endParaRPr lang="en-US" altLang="ru-RU" sz="2200" dirty="0">
              <a:cs typeface="Arial" panose="020B0604020202020204" pitchFamily="34" charset="0"/>
            </a:endParaRPr>
          </a:p>
          <a:p>
            <a:pPr eaLnBrk="1" hangingPunct="1">
              <a:lnSpc>
                <a:spcPct val="150000"/>
              </a:lnSpc>
              <a:buFont typeface="Wingdings" panose="05000000000000000000" pitchFamily="2" charset="2"/>
              <a:buChar char="§"/>
            </a:pPr>
            <a:r>
              <a:rPr lang="en-US" altLang="ru-RU" sz="2200" b="1" dirty="0">
                <a:cs typeface="Arial" panose="020B0604020202020204" pitchFamily="34" charset="0"/>
              </a:rPr>
              <a:t>2010 – </a:t>
            </a:r>
            <a:r>
              <a:rPr lang="en-US" altLang="ru-RU" sz="2200" dirty="0">
                <a:cs typeface="Arial" panose="020B0604020202020204" pitchFamily="34" charset="0"/>
              </a:rPr>
              <a:t>SERP 5.0 (Cloud)</a:t>
            </a:r>
          </a:p>
          <a:p>
            <a:pPr>
              <a:buFont typeface="Arial" panose="020B0604020202020204" pitchFamily="34" charset="0"/>
              <a:buNone/>
            </a:pPr>
            <a:endParaRPr lang="en-US" altLang="ru-RU" sz="2400" dirty="0"/>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1285875"/>
            <a:ext cx="180181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563" y="1285875"/>
            <a:ext cx="1785937"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85875"/>
            <a:ext cx="1589088"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5563" y="1285875"/>
            <a:ext cx="1150937"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0" y="1285875"/>
            <a:ext cx="147796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5250" y="1285875"/>
            <a:ext cx="1584325"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sz="3200" b="1" dirty="0"/>
              <a:t>SERP: 6 günlük norma saatları və Tabel</a:t>
            </a:r>
            <a:endParaRPr lang="ru-RU" sz="3200" b="1"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5350" t="13601" r="6688" b="10801"/>
          <a:stretch/>
        </p:blipFill>
        <p:spPr>
          <a:xfrm>
            <a:off x="2828675" y="2773570"/>
            <a:ext cx="5971590" cy="3257231"/>
          </a:xfrm>
          <a:prstGeom prst="rect">
            <a:avLst/>
          </a:prstGeom>
          <a:ln w="12700">
            <a:solidFill>
              <a:schemeClr val="tx2"/>
            </a:solidFill>
          </a:ln>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3417" t="10800" b="65343"/>
          <a:stretch/>
        </p:blipFill>
        <p:spPr>
          <a:xfrm>
            <a:off x="2828674" y="980728"/>
            <a:ext cx="6172481" cy="1609274"/>
          </a:xfrm>
          <a:prstGeom prst="rect">
            <a:avLst/>
          </a:prstGeom>
          <a:ln w="12700">
            <a:solidFill>
              <a:schemeClr val="tx2"/>
            </a:solidFill>
          </a:ln>
        </p:spPr>
      </p:pic>
      <p:sp>
        <p:nvSpPr>
          <p:cNvPr id="6" name="Content Placeholder 4"/>
          <p:cNvSpPr txBox="1">
            <a:spLocks/>
          </p:cNvSpPr>
          <p:nvPr/>
        </p:nvSpPr>
        <p:spPr bwMode="auto">
          <a:xfrm>
            <a:off x="0" y="2132856"/>
            <a:ext cx="2771800" cy="194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Əmək məcəlləsinin 90-cı maddəsinə uyğun olaraq həftəlik tam iş vaxtının qeydiyyatı imkanı</a:t>
            </a:r>
          </a:p>
        </p:txBody>
      </p:sp>
      <p:pic>
        <p:nvPicPr>
          <p:cNvPr id="3" name="Slayd 2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224338" y="4156075"/>
            <a:ext cx="609600" cy="609600"/>
          </a:xfrm>
          <a:prstGeom prst="rect">
            <a:avLst/>
          </a:prstGeom>
        </p:spPr>
      </p:pic>
    </p:spTree>
    <p:extLst>
      <p:ext uri="{BB962C8B-B14F-4D97-AF65-F5344CB8AC3E}">
        <p14:creationId xmlns:p14="http://schemas.microsoft.com/office/powerpoint/2010/main" val="32604184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5" name="Title 1"/>
          <p:cNvSpPr txBox="1">
            <a:spLocks/>
          </p:cNvSpPr>
          <p:nvPr/>
        </p:nvSpPr>
        <p:spPr bwMode="auto">
          <a:xfrm>
            <a:off x="1043608" y="116562"/>
            <a:ext cx="7934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ru-RU" b="1" dirty="0">
                <a:solidFill>
                  <a:schemeClr val="bg1"/>
                </a:solidFill>
                <a:latin typeface="Arial" panose="020B0604020202020204" pitchFamily="34" charset="0"/>
                <a:ea typeface="ヒラギノ角ゴ Pro W3"/>
                <a:cs typeface="ヒラギノ角ゴ Pro W3"/>
              </a:rPr>
              <a:t>SERP: Kadr hesabatları</a:t>
            </a:r>
            <a:endParaRPr lang="en-US" altLang="ru-RU" b="1" dirty="0">
              <a:solidFill>
                <a:schemeClr val="bg1"/>
              </a:solidFill>
              <a:latin typeface="Arial" panose="020B0604020202020204" pitchFamily="34" charset="0"/>
              <a:ea typeface="ヒラギノ角ゴ Pro W3"/>
              <a:cs typeface="ヒラギノ角ゴ Pro W3"/>
            </a:endParaRPr>
          </a:p>
        </p:txBody>
      </p:sp>
      <p:grpSp>
        <p:nvGrpSpPr>
          <p:cNvPr id="6" name="Group 5"/>
          <p:cNvGrpSpPr/>
          <p:nvPr/>
        </p:nvGrpSpPr>
        <p:grpSpPr>
          <a:xfrm>
            <a:off x="2857650" y="1412776"/>
            <a:ext cx="6192688" cy="4680520"/>
            <a:chOff x="2233842" y="1351810"/>
            <a:chExt cx="4296374" cy="3507824"/>
          </a:xfrm>
        </p:grpSpPr>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8213" y="1351810"/>
              <a:ext cx="2172003" cy="3507824"/>
            </a:xfrm>
            <a:prstGeom prst="rect">
              <a:avLst/>
            </a:prstGeom>
            <a:ln w="12700">
              <a:noFill/>
            </a:ln>
          </p:spPr>
        </p:pic>
        <p:pic>
          <p:nvPicPr>
            <p:cNvPr id="5" name="Picture 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3842" y="1371248"/>
              <a:ext cx="2124371" cy="3410426"/>
            </a:xfrm>
            <a:prstGeom prst="rect">
              <a:avLst/>
            </a:prstGeom>
          </p:spPr>
        </p:pic>
      </p:grpSp>
      <p:sp>
        <p:nvSpPr>
          <p:cNvPr id="2" name="Rectangle 1"/>
          <p:cNvSpPr/>
          <p:nvPr/>
        </p:nvSpPr>
        <p:spPr>
          <a:xfrm>
            <a:off x="2771800" y="1412776"/>
            <a:ext cx="6278538" cy="4680520"/>
          </a:xfrm>
          <a:prstGeom prst="rect">
            <a:avLst/>
          </a:prstGeom>
          <a:noFill/>
          <a:ln w="127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p:cNvSpPr txBox="1">
            <a:spLocks/>
          </p:cNvSpPr>
          <p:nvPr/>
        </p:nvSpPr>
        <p:spPr bwMode="auto">
          <a:xfrm>
            <a:off x="144016" y="2481205"/>
            <a:ext cx="2627784"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Kadr hesabatlarının avtomatik alınması imkanı</a:t>
            </a:r>
          </a:p>
        </p:txBody>
      </p:sp>
      <p:pic>
        <p:nvPicPr>
          <p:cNvPr id="3" name="Slayd 2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716338" y="4206875"/>
            <a:ext cx="609600" cy="609600"/>
          </a:xfrm>
          <a:prstGeom prst="rect">
            <a:avLst/>
          </a:prstGeom>
        </p:spPr>
      </p:pic>
    </p:spTree>
    <p:extLst>
      <p:ext uri="{BB962C8B-B14F-4D97-AF65-F5344CB8AC3E}">
        <p14:creationId xmlns:p14="http://schemas.microsoft.com/office/powerpoint/2010/main" val="1236715151"/>
      </p:ext>
    </p:extLst>
  </p:cSld>
  <p:clrMapOvr>
    <a:overrideClrMapping bg1="lt1" tx1="dk1" bg2="lt2" tx2="dk2" accent1="accent1" accent2="accent2" accent3="accent3" accent4="accent4" accent5="accent5" accent6="accent6" hlink="hlink" folHlink="folHlink"/>
  </p:clrMapOvr>
  <p:transition advTm="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2" name="Picture 1"/>
          <p:cNvPicPr>
            <a:picLocks noChangeAspect="1"/>
          </p:cNvPicPr>
          <p:nvPr/>
        </p:nvPicPr>
        <p:blipFill rotWithShape="1">
          <a:blip r:embed="rId5">
            <a:extLst>
              <a:ext uri="{28A0092B-C50C-407E-A947-70E740481C1C}">
                <a14:useLocalDpi xmlns:a14="http://schemas.microsoft.com/office/drawing/2010/main" val="0"/>
              </a:ext>
            </a:extLst>
          </a:blip>
          <a:srcRect l="15833" r="19288" b="34471"/>
          <a:stretch/>
        </p:blipFill>
        <p:spPr bwMode="auto">
          <a:xfrm>
            <a:off x="2339752" y="1484784"/>
            <a:ext cx="6661372" cy="4176464"/>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
          <p:cNvPicPr>
            <a:picLocks noChangeAspect="1"/>
          </p:cNvPicPr>
          <p:nvPr/>
        </p:nvPicPr>
        <p:blipFill rotWithShape="1">
          <a:blip r:embed="rId5">
            <a:extLst>
              <a:ext uri="{28A0092B-C50C-407E-A947-70E740481C1C}">
                <a14:useLocalDpi xmlns:a14="http://schemas.microsoft.com/office/drawing/2010/main" val="0"/>
              </a:ext>
            </a:extLst>
          </a:blip>
          <a:srcRect l="52764" t="57499" r="23669" b="35721"/>
          <a:stretch/>
        </p:blipFill>
        <p:spPr bwMode="auto">
          <a:xfrm>
            <a:off x="4788024" y="5085184"/>
            <a:ext cx="252028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4"/>
          <p:cNvSpPr txBox="1">
            <a:spLocks/>
          </p:cNvSpPr>
          <p:nvPr/>
        </p:nvSpPr>
        <p:spPr bwMode="auto">
          <a:xfrm>
            <a:off x="0" y="1844824"/>
            <a:ext cx="2371700"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Parametrlərə və parametrlərin müxtəlif kombinasiyalarına görə kadr hesabatların alınması imkanı</a:t>
            </a:r>
          </a:p>
        </p:txBody>
      </p:sp>
      <p:sp>
        <p:nvSpPr>
          <p:cNvPr id="7" name="Title 1"/>
          <p:cNvSpPr txBox="1">
            <a:spLocks/>
          </p:cNvSpPr>
          <p:nvPr/>
        </p:nvSpPr>
        <p:spPr bwMode="auto">
          <a:xfrm>
            <a:off x="1108467" y="74712"/>
            <a:ext cx="493969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ru-RU" b="1" dirty="0">
                <a:solidFill>
                  <a:schemeClr val="bg1"/>
                </a:solidFill>
                <a:latin typeface="Arial" panose="020B0604020202020204" pitchFamily="34" charset="0"/>
                <a:ea typeface="ヒラギノ角ゴ Pro W3"/>
                <a:cs typeface="ヒラギノ角ゴ Pro W3"/>
              </a:rPr>
              <a:t>SERP: Kadr hesabatları </a:t>
            </a:r>
            <a:r>
              <a:rPr lang="az-Latn-AZ" altLang="ru-RU" sz="2000" b="1" dirty="0">
                <a:solidFill>
                  <a:schemeClr val="bg1"/>
                </a:solidFill>
                <a:latin typeface="Arial" panose="020B0604020202020204" pitchFamily="34" charset="0"/>
                <a:ea typeface="ヒラギノ角ゴ Pro W3"/>
                <a:cs typeface="ヒラギノ角ゴ Pro W3"/>
              </a:rPr>
              <a:t>Axtarış parametrləri</a:t>
            </a:r>
            <a:endParaRPr lang="en-US" altLang="ru-RU" sz="2000" b="1" dirty="0">
              <a:solidFill>
                <a:schemeClr val="bg1"/>
              </a:solidFill>
              <a:latin typeface="Arial" panose="020B0604020202020204" pitchFamily="34" charset="0"/>
              <a:ea typeface="ヒラギノ角ゴ Pro W3"/>
              <a:cs typeface="ヒラギノ角ゴ Pro W3"/>
            </a:endParaRPr>
          </a:p>
        </p:txBody>
      </p:sp>
      <p:pic>
        <p:nvPicPr>
          <p:cNvPr id="2" name="Slayd 2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275013" y="4935538"/>
            <a:ext cx="609600" cy="609600"/>
          </a:xfrm>
          <a:prstGeom prst="rect">
            <a:avLst/>
          </a:prstGeom>
        </p:spPr>
      </p:pic>
    </p:spTree>
    <p:extLst>
      <p:ext uri="{BB962C8B-B14F-4D97-AF65-F5344CB8AC3E}">
        <p14:creationId xmlns:p14="http://schemas.microsoft.com/office/powerpoint/2010/main" val="20453433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6000"/>
    </mc:Choice>
    <mc:Fallback xmlns="">
      <p:transition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az-Latn-AZ" altLang="az-Latn-AZ" sz="3200" b="1" dirty="0"/>
              <a:t>SERP: Şəxsi kartlar üzrə axtarış</a:t>
            </a:r>
            <a:endParaRPr lang="en-US" altLang="az-Latn-AZ" sz="3200" b="1" dirty="0"/>
          </a:p>
        </p:txBody>
      </p:sp>
      <p:pic>
        <p:nvPicPr>
          <p:cNvPr id="31748" name="Picture 1"/>
          <p:cNvPicPr>
            <a:picLocks noChangeAspect="1"/>
          </p:cNvPicPr>
          <p:nvPr/>
        </p:nvPicPr>
        <p:blipFill rotWithShape="1">
          <a:blip r:embed="rId5">
            <a:extLst>
              <a:ext uri="{28A0092B-C50C-407E-A947-70E740481C1C}">
                <a14:useLocalDpi xmlns:a14="http://schemas.microsoft.com/office/drawing/2010/main" val="0"/>
              </a:ext>
            </a:extLst>
          </a:blip>
          <a:srcRect l="13324" t="7146" r="16222" b="18036"/>
          <a:stretch/>
        </p:blipFill>
        <p:spPr bwMode="auto">
          <a:xfrm>
            <a:off x="2124869" y="1052736"/>
            <a:ext cx="6876256" cy="4840134"/>
          </a:xfrm>
          <a:prstGeom prst="rect">
            <a:avLst/>
          </a:prstGeom>
          <a:noFill/>
          <a:ln w="1270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4" name="Content Placeholder 4"/>
          <p:cNvSpPr txBox="1">
            <a:spLocks/>
          </p:cNvSpPr>
          <p:nvPr/>
        </p:nvSpPr>
        <p:spPr bwMode="auto">
          <a:xfrm>
            <a:off x="22684" y="1988840"/>
            <a:ext cx="2088232"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Müxtəlif parametrlər üzrə alınmış kadr hesabatlarına ilkin baxış və hesabatın ixrac imkanı</a:t>
            </a:r>
          </a:p>
        </p:txBody>
      </p:sp>
      <p:pic>
        <p:nvPicPr>
          <p:cNvPr id="2" name="Slayd 2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012160" y="1988840"/>
            <a:ext cx="609600" cy="609600"/>
          </a:xfrm>
          <a:prstGeom prst="rect">
            <a:avLst/>
          </a:prstGeom>
        </p:spPr>
      </p:pic>
    </p:spTree>
    <p:extLst>
      <p:ext uri="{BB962C8B-B14F-4D97-AF65-F5344CB8AC3E}">
        <p14:creationId xmlns:p14="http://schemas.microsoft.com/office/powerpoint/2010/main" val="1785541204"/>
      </p:ext>
    </p:extLst>
  </p:cSld>
  <p:clrMapOvr>
    <a:overrideClrMapping bg1="lt1" tx1="dk1" bg2="lt2" tx2="dk2" accent1="accent1" accent2="accent2" accent3="accent3" accent4="accent4" accent5="accent5" accent6="accent6" hlink="hlink" folHlink="folHlink"/>
  </p:clrMapOvr>
  <p:transition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sz="3200" b="1" dirty="0"/>
              <a:t>SERP: Kadr və əmək haqqı soraqçaları</a:t>
            </a:r>
            <a:endParaRPr lang="ru-RU" sz="3200" b="1" dirty="0"/>
          </a:p>
        </p:txBody>
      </p:sp>
      <p:pic>
        <p:nvPicPr>
          <p:cNvPr id="4"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l="25500" t="55994" r="50461" b="7900"/>
          <a:stretch/>
        </p:blipFill>
        <p:spPr>
          <a:xfrm>
            <a:off x="5447160" y="1881788"/>
            <a:ext cx="3456384" cy="2792813"/>
          </a:xfrm>
        </p:spPr>
      </p:pic>
      <p:pic>
        <p:nvPicPr>
          <p:cNvPr id="5"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25501" t="13535" r="33624" b="44006"/>
          <a:stretch/>
        </p:blipFill>
        <p:spPr bwMode="auto">
          <a:xfrm>
            <a:off x="2969542" y="1659055"/>
            <a:ext cx="5970813" cy="3336631"/>
          </a:xfrm>
          <a:prstGeom prst="rect">
            <a:avLst/>
          </a:prstGeom>
          <a:noFill/>
          <a:ln w="1270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6"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59583" t="13959" r="33624" b="83292"/>
          <a:stretch/>
        </p:blipFill>
        <p:spPr bwMode="auto">
          <a:xfrm>
            <a:off x="5292080" y="1685745"/>
            <a:ext cx="992363"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46274" t="14875" r="41403" b="84208"/>
          <a:stretch/>
        </p:blipFill>
        <p:spPr bwMode="auto">
          <a:xfrm>
            <a:off x="7069783" y="1685746"/>
            <a:ext cx="1800200" cy="15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txBox="1">
            <a:spLocks/>
          </p:cNvSpPr>
          <p:nvPr/>
        </p:nvSpPr>
        <p:spPr bwMode="auto">
          <a:xfrm>
            <a:off x="255239" y="2183263"/>
            <a:ext cx="2627784" cy="218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Təkrar istifadə olunan məlumatların soraqçalar şəklində sistemə yüklənməsi imkanı</a:t>
            </a:r>
          </a:p>
        </p:txBody>
      </p:sp>
      <p:pic>
        <p:nvPicPr>
          <p:cNvPr id="3" name="Slayd 3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211960" y="2183263"/>
            <a:ext cx="609600" cy="609600"/>
          </a:xfrm>
          <a:prstGeom prst="rect">
            <a:avLst/>
          </a:prstGeom>
        </p:spPr>
      </p:pic>
    </p:spTree>
    <p:extLst>
      <p:ext uri="{BB962C8B-B14F-4D97-AF65-F5344CB8AC3E}">
        <p14:creationId xmlns:p14="http://schemas.microsoft.com/office/powerpoint/2010/main" val="3682020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sz="3200" b="1" dirty="0"/>
              <a:t>SERP: Ezamiyyət</a:t>
            </a:r>
            <a:endParaRPr lang="en-US" sz="3200" b="1" dirty="0"/>
          </a:p>
        </p:txBody>
      </p:sp>
      <p:sp>
        <p:nvSpPr>
          <p:cNvPr id="5" name="Content Placeholder 2"/>
          <p:cNvSpPr>
            <a:spLocks noGrp="1"/>
          </p:cNvSpPr>
          <p:nvPr>
            <p:ph idx="1"/>
          </p:nvPr>
        </p:nvSpPr>
        <p:spPr bwMode="auto">
          <a:xfrm>
            <a:off x="107504" y="1484784"/>
            <a:ext cx="3090327" cy="57606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50000"/>
              </a:lnSpc>
              <a:buFont typeface="Wingdings" panose="05000000000000000000" pitchFamily="2" charset="2"/>
              <a:buChar char="§"/>
            </a:pPr>
            <a:r>
              <a:rPr lang="az-Latn-AZ" altLang="ru-RU" sz="1600" dirty="0"/>
              <a:t>Ezamiyyət jurnalının aparılması imkanı</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31100" t="14065" b="59813"/>
          <a:stretch/>
        </p:blipFill>
        <p:spPr>
          <a:xfrm>
            <a:off x="3021819" y="1052736"/>
            <a:ext cx="6012160" cy="1728192"/>
          </a:xfrm>
          <a:prstGeom prst="rect">
            <a:avLst/>
          </a:prstGeom>
          <a:ln w="12700">
            <a:solidFill>
              <a:schemeClr val="tx2"/>
            </a:solidFill>
          </a:ln>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39763" t="10801" r="17713" b="7437"/>
          <a:stretch/>
        </p:blipFill>
        <p:spPr>
          <a:xfrm>
            <a:off x="3563888" y="2996952"/>
            <a:ext cx="4896544" cy="3215475"/>
          </a:xfrm>
          <a:prstGeom prst="rect">
            <a:avLst/>
          </a:prstGeom>
          <a:ln w="12700">
            <a:solidFill>
              <a:schemeClr val="tx2"/>
            </a:solidFill>
          </a:ln>
        </p:spPr>
      </p:pic>
      <p:sp>
        <p:nvSpPr>
          <p:cNvPr id="7" name="Content Placeholder 4"/>
          <p:cNvSpPr txBox="1">
            <a:spLocks/>
          </p:cNvSpPr>
          <p:nvPr/>
        </p:nvSpPr>
        <p:spPr bwMode="auto">
          <a:xfrm>
            <a:off x="122938" y="3000928"/>
            <a:ext cx="3059457"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Ezamiyyə vərəqəsinə əsasən məlumatların qeydiyyatı imkanı</a:t>
            </a:r>
          </a:p>
          <a:p>
            <a:pPr>
              <a:buFont typeface="Wingdings" panose="05000000000000000000" pitchFamily="2" charset="2"/>
              <a:buChar char="§"/>
            </a:pPr>
            <a:endParaRPr lang="az-Latn-AZ" altLang="ru-RU" sz="1600" dirty="0"/>
          </a:p>
          <a:p>
            <a:pPr>
              <a:buFont typeface="Wingdings" panose="05000000000000000000" pitchFamily="2" charset="2"/>
              <a:buChar char="§"/>
            </a:pPr>
            <a:r>
              <a:rPr lang="az-Latn-AZ" altLang="ru-RU" sz="1600" dirty="0"/>
              <a:t>Ezamiyyə vərəqəsinin avans hesabatına generasiyası imkanı</a:t>
            </a:r>
          </a:p>
        </p:txBody>
      </p:sp>
      <p:pic>
        <p:nvPicPr>
          <p:cNvPr id="3" name="Slayd 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902075" y="5002213"/>
            <a:ext cx="609600" cy="609600"/>
          </a:xfrm>
          <a:prstGeom prst="rect">
            <a:avLst/>
          </a:prstGeom>
        </p:spPr>
      </p:pic>
    </p:spTree>
    <p:extLst>
      <p:ext uri="{BB962C8B-B14F-4D97-AF65-F5344CB8AC3E}">
        <p14:creationId xmlns:p14="http://schemas.microsoft.com/office/powerpoint/2010/main" val="692035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sz="3200" b="1" dirty="0"/>
              <a:t>SERP: Ezamiyyət normaları</a:t>
            </a:r>
            <a:endParaRPr lang="en-US" sz="3200" b="1" dirty="0"/>
          </a:p>
        </p:txBody>
      </p:sp>
      <p:sp>
        <p:nvSpPr>
          <p:cNvPr id="10" name="Content Placeholder 4"/>
          <p:cNvSpPr txBox="1">
            <a:spLocks/>
          </p:cNvSpPr>
          <p:nvPr/>
        </p:nvSpPr>
        <p:spPr bwMode="auto">
          <a:xfrm>
            <a:off x="179512" y="2116826"/>
            <a:ext cx="2664296" cy="296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Azərbaycan Respublikası Nazirlər Kabinetinin qərarına əsasən təyin edilmiş ezamiyyə xərclərinin normaları cədvəlinin daxil edilməsi imkanı</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5628" y="4941168"/>
            <a:ext cx="5486876" cy="1225402"/>
          </a:xfrm>
          <a:prstGeom prst="rect">
            <a:avLst/>
          </a:prstGeom>
          <a:ln w="12700">
            <a:solidFill>
              <a:schemeClr val="tx2"/>
            </a:solidFill>
          </a:ln>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5628" y="1152106"/>
            <a:ext cx="5407621" cy="3456732"/>
          </a:xfrm>
          <a:prstGeom prst="rect">
            <a:avLst/>
          </a:prstGeom>
          <a:ln w="12700">
            <a:solidFill>
              <a:srgbClr val="000066"/>
            </a:solidFill>
          </a:ln>
        </p:spPr>
      </p:pic>
      <p:pic>
        <p:nvPicPr>
          <p:cNvPr id="3" name="Slayd 3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665538" y="4410075"/>
            <a:ext cx="609600" cy="609600"/>
          </a:xfrm>
          <a:prstGeom prst="rect">
            <a:avLst/>
          </a:prstGeom>
        </p:spPr>
      </p:pic>
    </p:spTree>
    <p:extLst>
      <p:ext uri="{BB962C8B-B14F-4D97-AF65-F5344CB8AC3E}">
        <p14:creationId xmlns:p14="http://schemas.microsoft.com/office/powerpoint/2010/main" val="19390622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sz="3200" b="1" dirty="0"/>
              <a:t>SERP: Valyuta məzənnəsi</a:t>
            </a:r>
            <a:endParaRPr lang="en-US" sz="3200" b="1"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3775" t="10800" b="62280"/>
          <a:stretch/>
        </p:blipFill>
        <p:spPr>
          <a:xfrm>
            <a:off x="251519" y="1340768"/>
            <a:ext cx="8749637" cy="2520280"/>
          </a:xfrm>
          <a:prstGeom prst="rect">
            <a:avLst/>
          </a:prstGeom>
          <a:ln w="12700">
            <a:solidFill>
              <a:srgbClr val="000066"/>
            </a:solidFill>
          </a:ln>
        </p:spPr>
      </p:pic>
      <p:sp>
        <p:nvSpPr>
          <p:cNvPr id="5" name="Content Placeholder 4"/>
          <p:cNvSpPr txBox="1">
            <a:spLocks/>
          </p:cNvSpPr>
          <p:nvPr/>
        </p:nvSpPr>
        <p:spPr bwMode="auto">
          <a:xfrm>
            <a:off x="467544" y="4338216"/>
            <a:ext cx="8064897"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dirty="0"/>
              <a:t> Mərkəzi Bankın təqdim etdiyi gündəlik valyuta məzənnəsi ilə integrasiya imkanı</a:t>
            </a:r>
          </a:p>
        </p:txBody>
      </p:sp>
      <p:pic>
        <p:nvPicPr>
          <p:cNvPr id="3" name="Slayd 3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241675" y="2801938"/>
            <a:ext cx="609600" cy="609600"/>
          </a:xfrm>
          <a:prstGeom prst="rect">
            <a:avLst/>
          </a:prstGeom>
        </p:spPr>
      </p:pic>
    </p:spTree>
    <p:extLst>
      <p:ext uri="{BB962C8B-B14F-4D97-AF65-F5344CB8AC3E}">
        <p14:creationId xmlns:p14="http://schemas.microsoft.com/office/powerpoint/2010/main" val="7955238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sz="3200" b="1" dirty="0"/>
              <a:t>SERP: Avans sənədi</a:t>
            </a:r>
            <a:endParaRPr lang="en-US" sz="3200" b="1"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3601" b="17815"/>
          <a:stretch/>
        </p:blipFill>
        <p:spPr>
          <a:xfrm>
            <a:off x="2210594" y="1246794"/>
            <a:ext cx="6876256" cy="4594287"/>
          </a:xfrm>
          <a:prstGeom prst="rect">
            <a:avLst/>
          </a:prstGeom>
          <a:ln w="12700">
            <a:solidFill>
              <a:srgbClr val="000066"/>
            </a:solidFill>
          </a:ln>
        </p:spPr>
      </p:pic>
      <p:sp>
        <p:nvSpPr>
          <p:cNvPr id="5" name="Content Placeholder 4"/>
          <p:cNvSpPr txBox="1">
            <a:spLocks/>
          </p:cNvSpPr>
          <p:nvPr/>
        </p:nvSpPr>
        <p:spPr bwMode="auto">
          <a:xfrm>
            <a:off x="35721" y="1700808"/>
            <a:ext cx="2062158" cy="478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Ezamiyyə vərəqəsinə əsasən avans sənədinin avtomatik alınması imkanı</a:t>
            </a:r>
          </a:p>
        </p:txBody>
      </p:sp>
      <p:pic>
        <p:nvPicPr>
          <p:cNvPr id="3" name="Slayd 3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424378" y="3933056"/>
            <a:ext cx="609600" cy="609600"/>
          </a:xfrm>
          <a:prstGeom prst="rect">
            <a:avLst/>
          </a:prstGeom>
        </p:spPr>
      </p:pic>
    </p:spTree>
    <p:extLst>
      <p:ext uri="{BB962C8B-B14F-4D97-AF65-F5344CB8AC3E}">
        <p14:creationId xmlns:p14="http://schemas.microsoft.com/office/powerpoint/2010/main" val="4287114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sz="3200" b="1" dirty="0"/>
              <a:t>SERP: Avans hesabatın forması</a:t>
            </a:r>
            <a:endParaRPr lang="en-US" sz="3200" b="1"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0800" b="5201"/>
          <a:stretch/>
        </p:blipFill>
        <p:spPr>
          <a:xfrm>
            <a:off x="0" y="914008"/>
            <a:ext cx="9144000" cy="5323303"/>
          </a:xfrm>
          <a:prstGeom prst="rect">
            <a:avLst/>
          </a:prstGeom>
        </p:spPr>
      </p:pic>
      <p:sp>
        <p:nvSpPr>
          <p:cNvPr id="5" name="Rectangle 4"/>
          <p:cNvSpPr/>
          <p:nvPr/>
        </p:nvSpPr>
        <p:spPr>
          <a:xfrm>
            <a:off x="0" y="1196752"/>
            <a:ext cx="9001156" cy="5112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a:srcRect l="6530" t="18080" r="45748" b="10520"/>
          <a:stretch/>
        </p:blipFill>
        <p:spPr>
          <a:xfrm>
            <a:off x="1475533" y="1167780"/>
            <a:ext cx="6163095" cy="5186763"/>
          </a:xfrm>
          <a:prstGeom prst="rect">
            <a:avLst/>
          </a:prstGeom>
          <a:ln w="12700">
            <a:solidFill>
              <a:srgbClr val="000066"/>
            </a:solidFill>
          </a:ln>
        </p:spPr>
      </p:pic>
      <p:pic>
        <p:nvPicPr>
          <p:cNvPr id="3" name="Slayd 3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2581275" y="3611488"/>
            <a:ext cx="609600" cy="609600"/>
          </a:xfrm>
          <a:prstGeom prst="rect">
            <a:avLst/>
          </a:prstGeom>
        </p:spPr>
      </p:pic>
    </p:spTree>
    <p:extLst>
      <p:ext uri="{BB962C8B-B14F-4D97-AF65-F5344CB8AC3E}">
        <p14:creationId xmlns:p14="http://schemas.microsoft.com/office/powerpoint/2010/main" val="32408548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66800" y="101600"/>
            <a:ext cx="7934325" cy="762000"/>
          </a:xfrm>
        </p:spPr>
        <p:txBody>
          <a:bodyPr/>
          <a:lstStyle/>
          <a:p>
            <a:r>
              <a:rPr lang="en-US" altLang="ru-RU" sz="3200" b="1" dirty="0"/>
              <a:t>SERP s</a:t>
            </a:r>
            <a:r>
              <a:rPr lang="az-Latn-AZ" altLang="ru-RU" sz="3200" b="1" dirty="0"/>
              <a:t>istemin</a:t>
            </a:r>
            <a:r>
              <a:rPr lang="en-US" altLang="ru-RU" sz="3200" b="1" dirty="0"/>
              <a:t>in</a:t>
            </a:r>
            <a:r>
              <a:rPr lang="az-Latn-AZ" altLang="ru-RU" sz="3200" b="1" dirty="0"/>
              <a:t> üstünlükləri</a:t>
            </a:r>
            <a:r>
              <a:rPr lang="en-US" altLang="ru-RU" sz="3200" b="1" dirty="0"/>
              <a:t> 1/2</a:t>
            </a:r>
          </a:p>
        </p:txBody>
      </p:sp>
      <p:sp>
        <p:nvSpPr>
          <p:cNvPr id="14339" name="Content Placeholder 2"/>
          <p:cNvSpPr>
            <a:spLocks noGrp="1"/>
          </p:cNvSpPr>
          <p:nvPr>
            <p:ph idx="1"/>
          </p:nvPr>
        </p:nvSpPr>
        <p:spPr>
          <a:xfrm>
            <a:off x="323850" y="981075"/>
            <a:ext cx="8677275" cy="5472113"/>
          </a:xfrm>
        </p:spPr>
        <p:txBody>
          <a:bodyPr/>
          <a:lstStyle/>
          <a:p>
            <a:pPr algn="just">
              <a:lnSpc>
                <a:spcPct val="150000"/>
              </a:lnSpc>
              <a:buFont typeface="Wingdings" panose="05000000000000000000" pitchFamily="2" charset="2"/>
              <a:buChar char="§"/>
            </a:pPr>
            <a:r>
              <a:rPr lang="az-Latn-AZ" altLang="ru-RU" sz="1800" dirty="0">
                <a:cs typeface="Arial" panose="020B0604020202020204" pitchFamily="34" charset="0"/>
              </a:rPr>
              <a:t>Maliyyə və mühasibat uçotu </a:t>
            </a:r>
            <a:r>
              <a:rPr lang="az-Latn-AZ" altLang="ru-RU" sz="1800" b="1" dirty="0">
                <a:cs typeface="Arial" panose="020B0604020202020204" pitchFamily="34" charset="0"/>
              </a:rPr>
              <a:t>Maliyyə Hesabatlarının Beynəlxalq Standartları </a:t>
            </a:r>
            <a:r>
              <a:rPr lang="az-Latn-AZ" altLang="ru-RU" sz="1800" dirty="0">
                <a:cs typeface="Arial" panose="020B0604020202020204" pitchFamily="34" charset="0"/>
              </a:rPr>
              <a:t>əsasında aparılması imkanı</a:t>
            </a:r>
          </a:p>
          <a:p>
            <a:pPr algn="just">
              <a:lnSpc>
                <a:spcPct val="150000"/>
              </a:lnSpc>
              <a:buFont typeface="Wingdings" panose="05000000000000000000" pitchFamily="2" charset="2"/>
              <a:buChar char="§"/>
            </a:pPr>
            <a:r>
              <a:rPr lang="az-Latn-AZ" altLang="ru-RU" sz="1800" dirty="0">
                <a:cs typeface="Arial" panose="020B0604020202020204" pitchFamily="34" charset="0"/>
              </a:rPr>
              <a:t>Prosedur və hesabatların AR qanunvericiliyinə tam uyğunluğu</a:t>
            </a:r>
          </a:p>
          <a:p>
            <a:pPr algn="just">
              <a:lnSpc>
                <a:spcPct val="150000"/>
              </a:lnSpc>
              <a:buFont typeface="Wingdings" panose="05000000000000000000" pitchFamily="2" charset="2"/>
              <a:buChar char="§"/>
            </a:pPr>
            <a:r>
              <a:rPr lang="az-Latn-AZ" altLang="ru-RU" sz="1800" dirty="0">
                <a:cs typeface="Arial" panose="020B0604020202020204" pitchFamily="34" charset="0"/>
              </a:rPr>
              <a:t>Vergi Xidməti və DSMF ilə inteqrasiya</a:t>
            </a:r>
          </a:p>
          <a:p>
            <a:pPr algn="just">
              <a:lnSpc>
                <a:spcPct val="150000"/>
              </a:lnSpc>
              <a:buFont typeface="Wingdings" panose="05000000000000000000" pitchFamily="2" charset="2"/>
              <a:buChar char="§"/>
            </a:pPr>
            <a:r>
              <a:rPr lang="az-Latn-AZ" altLang="ru-RU" sz="1800" dirty="0">
                <a:cs typeface="Arial" panose="020B0604020202020204" pitchFamily="34" charset="0"/>
              </a:rPr>
              <a:t>Başqa təşkilatların informasiya sistemi ilə inteqrasiya imkanı</a:t>
            </a:r>
          </a:p>
          <a:p>
            <a:pPr algn="just">
              <a:lnSpc>
                <a:spcPct val="150000"/>
              </a:lnSpc>
              <a:buFont typeface="Wingdings" panose="05000000000000000000" pitchFamily="2" charset="2"/>
              <a:buChar char="§"/>
            </a:pPr>
            <a:r>
              <a:rPr lang="az-Latn-AZ" altLang="ru-RU" sz="1800" dirty="0">
                <a:cs typeface="Arial" panose="020B0604020202020204" pitchFamily="34" charset="0"/>
              </a:rPr>
              <a:t>Universal və rahat istifadəçi mühiti</a:t>
            </a:r>
          </a:p>
          <a:p>
            <a:pPr algn="just">
              <a:lnSpc>
                <a:spcPct val="150000"/>
              </a:lnSpc>
              <a:buFont typeface="Wingdings" panose="05000000000000000000" pitchFamily="2" charset="2"/>
              <a:buChar char="§"/>
            </a:pPr>
            <a:r>
              <a:rPr lang="az-Latn-AZ" altLang="ru-RU" sz="1800" dirty="0">
                <a:cs typeface="Arial" panose="020B0604020202020204" pitchFamily="34" charset="0"/>
              </a:rPr>
              <a:t>İstifadəçi əməliyyatlarını izləyən Audit  modulunun</a:t>
            </a:r>
            <a:r>
              <a:rPr lang="en-US" altLang="ru-RU" sz="1800" dirty="0">
                <a:cs typeface="Arial" panose="020B0604020202020204" pitchFamily="34" charset="0"/>
              </a:rPr>
              <a:t> </a:t>
            </a:r>
            <a:r>
              <a:rPr lang="az-Latn-AZ" altLang="ru-RU" sz="1800" dirty="0">
                <a:cs typeface="Arial" panose="020B0604020202020204" pitchFamily="34" charset="0"/>
              </a:rPr>
              <a:t>mövcudluğu</a:t>
            </a:r>
          </a:p>
          <a:p>
            <a:pPr algn="just">
              <a:lnSpc>
                <a:spcPct val="150000"/>
              </a:lnSpc>
              <a:buFont typeface="Wingdings" panose="05000000000000000000" pitchFamily="2" charset="2"/>
              <a:buChar char="§"/>
            </a:pPr>
            <a:r>
              <a:rPr lang="az-Latn-AZ" altLang="ru-RU" sz="1800" dirty="0">
                <a:cs typeface="Arial" panose="020B0604020202020204" pitchFamily="34" charset="0"/>
              </a:rPr>
              <a:t>Çoxdilli interfeys - “3 plus”</a:t>
            </a:r>
          </a:p>
          <a:p>
            <a:pPr algn="just">
              <a:lnSpc>
                <a:spcPct val="150000"/>
              </a:lnSpc>
              <a:buFont typeface="Wingdings" panose="05000000000000000000" pitchFamily="2" charset="2"/>
              <a:buChar char="§"/>
            </a:pPr>
            <a:r>
              <a:rPr lang="az-Latn-AZ" altLang="ru-RU" sz="1800" dirty="0">
                <a:cs typeface="Arial" panose="020B0604020202020204" pitchFamily="34" charset="0"/>
              </a:rPr>
              <a:t>Çoximkanlı funksional sazlanma</a:t>
            </a:r>
            <a:endParaRPr lang="en-US" altLang="ru-RU" sz="1800" dirty="0">
              <a:cs typeface="Arial" panose="020B0604020202020204" pitchFamily="34" charset="0"/>
            </a:endParaRPr>
          </a:p>
          <a:p>
            <a:pPr algn="just">
              <a:lnSpc>
                <a:spcPct val="150000"/>
              </a:lnSpc>
              <a:buFont typeface="Wingdings" panose="05000000000000000000" pitchFamily="2" charset="2"/>
              <a:buChar char="§"/>
            </a:pPr>
            <a:r>
              <a:rPr lang="az-Latn-AZ" altLang="ru-RU" sz="1800" dirty="0">
                <a:cs typeface="Arial" panose="020B0604020202020204" pitchFamily="34" charset="0"/>
              </a:rPr>
              <a:t>MS Office paketinə ixrac</a:t>
            </a:r>
            <a:endParaRPr lang="en-US" altLang="ru-RU" sz="2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Title 1"/>
          <p:cNvSpPr txBox="1">
            <a:spLocks/>
          </p:cNvSpPr>
          <p:nvPr/>
        </p:nvSpPr>
        <p:spPr bwMode="auto">
          <a:xfrm>
            <a:off x="990989" y="61558"/>
            <a:ext cx="302433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ru-RU" b="1" dirty="0">
                <a:solidFill>
                  <a:schemeClr val="bg1"/>
                </a:solidFill>
                <a:latin typeface="Arial" panose="020B0604020202020204" pitchFamily="34" charset="0"/>
                <a:ea typeface="ヒラギノ角ゴ Pro W3"/>
                <a:cs typeface="ヒラギノ角ゴ Pro W3"/>
              </a:rPr>
              <a:t>SERP: Tabel </a:t>
            </a:r>
            <a:r>
              <a:rPr lang="az-Latn-AZ" altLang="ru-RU" sz="2000" dirty="0">
                <a:solidFill>
                  <a:schemeClr val="bg1"/>
                </a:solidFill>
                <a:latin typeface="Arial" panose="020B0604020202020204" pitchFamily="34" charset="0"/>
                <a:ea typeface="ヒラギノ角ゴ Pro W3"/>
                <a:cs typeface="ヒラギノ角ゴ Pro W3"/>
              </a:rPr>
              <a:t>Əmrlərin siyahısı</a:t>
            </a:r>
            <a:endParaRPr lang="en-US" altLang="ru-RU" sz="2000" dirty="0">
              <a:solidFill>
                <a:schemeClr val="bg1"/>
              </a:solidFill>
              <a:latin typeface="Arial" panose="020B0604020202020204" pitchFamily="34" charset="0"/>
              <a:ea typeface="ヒラギノ角ゴ Pro W3"/>
              <a:cs typeface="ヒラギノ角ゴ Pro W3"/>
            </a:endParaRPr>
          </a:p>
        </p:txBody>
      </p:sp>
      <p:pic>
        <p:nvPicPr>
          <p:cNvPr id="33795" name="Picture 1"/>
          <p:cNvPicPr>
            <a:picLocks noChangeAspect="1"/>
          </p:cNvPicPr>
          <p:nvPr/>
        </p:nvPicPr>
        <p:blipFill rotWithShape="1">
          <a:blip r:embed="rId5">
            <a:extLst>
              <a:ext uri="{28A0092B-C50C-407E-A947-70E740481C1C}">
                <a14:useLocalDpi xmlns:a14="http://schemas.microsoft.com/office/drawing/2010/main" val="0"/>
              </a:ext>
            </a:extLst>
          </a:blip>
          <a:srcRect l="14145" t="7159" b="24807"/>
          <a:stretch/>
        </p:blipFill>
        <p:spPr bwMode="auto">
          <a:xfrm>
            <a:off x="2339752" y="1772818"/>
            <a:ext cx="6595154" cy="3577722"/>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6" name="Content Placeholder 4"/>
          <p:cNvSpPr txBox="1">
            <a:spLocks/>
          </p:cNvSpPr>
          <p:nvPr/>
        </p:nvSpPr>
        <p:spPr bwMode="auto">
          <a:xfrm>
            <a:off x="19389" y="2060848"/>
            <a:ext cx="2483768"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Müəssisənin işçiləri ilə bağlı tabel məlumatlarının qeydiyyatı imkanı</a:t>
            </a:r>
          </a:p>
        </p:txBody>
      </p:sp>
      <p:pic>
        <p:nvPicPr>
          <p:cNvPr id="2" name="Slayd 3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332529" y="4005064"/>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ransition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9" name="Picture 3"/>
          <p:cNvPicPr>
            <a:picLocks noChangeAspect="1"/>
          </p:cNvPicPr>
          <p:nvPr/>
        </p:nvPicPr>
        <p:blipFill rotWithShape="1">
          <a:blip r:embed="rId5">
            <a:extLst>
              <a:ext uri="{28A0092B-C50C-407E-A947-70E740481C1C}">
                <a14:useLocalDpi xmlns:a14="http://schemas.microsoft.com/office/drawing/2010/main" val="0"/>
              </a:ext>
            </a:extLst>
          </a:blip>
          <a:srcRect l="13158" r="14563" b="17812"/>
          <a:stretch/>
        </p:blipFill>
        <p:spPr bwMode="auto">
          <a:xfrm>
            <a:off x="2009160" y="951674"/>
            <a:ext cx="7105020" cy="5069614"/>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idx="1"/>
          </p:nvPr>
        </p:nvSpPr>
        <p:spPr bwMode="auto">
          <a:xfrm>
            <a:off x="6317" y="1916832"/>
            <a:ext cx="2040228" cy="374441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50000"/>
              </a:lnSpc>
              <a:buFont typeface="Wingdings" panose="05000000000000000000" pitchFamily="2" charset="2"/>
              <a:buChar char="§"/>
            </a:pPr>
            <a:r>
              <a:rPr lang="az-Latn-AZ" altLang="ru-RU" sz="1600" dirty="0"/>
              <a:t>Tabeldə normal iş qrafiki və kənara çıxmaların</a:t>
            </a:r>
            <a:r>
              <a:rPr lang="en-US" altLang="ru-RU" sz="1600" dirty="0"/>
              <a:t> </a:t>
            </a:r>
            <a:r>
              <a:rPr lang="az-Latn-AZ" altLang="ru-RU" sz="1600" dirty="0"/>
              <a:t>nəzərə alınması və qeydiyyatı imkanı</a:t>
            </a:r>
          </a:p>
        </p:txBody>
      </p:sp>
      <p:sp>
        <p:nvSpPr>
          <p:cNvPr id="5" name="Title 1"/>
          <p:cNvSpPr txBox="1">
            <a:spLocks/>
          </p:cNvSpPr>
          <p:nvPr/>
        </p:nvSpPr>
        <p:spPr bwMode="auto">
          <a:xfrm>
            <a:off x="971600" y="62684"/>
            <a:ext cx="302433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ru-RU" b="1" dirty="0">
                <a:solidFill>
                  <a:schemeClr val="bg1"/>
                </a:solidFill>
                <a:latin typeface="Arial" panose="020B0604020202020204" pitchFamily="34" charset="0"/>
                <a:ea typeface="ヒラギノ角ゴ Pro W3"/>
                <a:cs typeface="ヒラギノ角ゴ Pro W3"/>
              </a:rPr>
              <a:t>SERP: Tabel </a:t>
            </a:r>
            <a:r>
              <a:rPr lang="az-Latn-AZ" altLang="ru-RU" sz="2000" dirty="0">
                <a:solidFill>
                  <a:schemeClr val="bg1"/>
                </a:solidFill>
                <a:latin typeface="Arial" panose="020B0604020202020204" pitchFamily="34" charset="0"/>
                <a:ea typeface="ヒラギノ角ゴ Pro W3"/>
                <a:cs typeface="ヒラギノ角ゴ Pro W3"/>
              </a:rPr>
              <a:t>Sənədin forması</a:t>
            </a:r>
            <a:endParaRPr lang="en-US" altLang="ru-RU" sz="2000" dirty="0">
              <a:solidFill>
                <a:schemeClr val="bg1"/>
              </a:solidFill>
              <a:latin typeface="Arial" panose="020B0604020202020204" pitchFamily="34" charset="0"/>
              <a:ea typeface="ヒラギノ角ゴ Pro W3"/>
              <a:cs typeface="ヒラギノ角ゴ Pro W3"/>
            </a:endParaRPr>
          </a:p>
        </p:txBody>
      </p:sp>
      <p:pic>
        <p:nvPicPr>
          <p:cNvPr id="2" name="Slayd 3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360738" y="5357813"/>
            <a:ext cx="609600" cy="609600"/>
          </a:xfrm>
          <a:prstGeom prst="rect">
            <a:avLst/>
          </a:prstGeom>
        </p:spPr>
      </p:pic>
      <p:pic>
        <p:nvPicPr>
          <p:cNvPr id="3" name="Şəkil 2">
            <a:extLst>
              <a:ext uri="{FF2B5EF4-FFF2-40B4-BE49-F238E27FC236}">
                <a16:creationId xmlns:a16="http://schemas.microsoft.com/office/drawing/2014/main" id="{4F4E4A0E-25CD-4308-A124-53EDCA7C3643}"/>
              </a:ext>
            </a:extLst>
          </p:cNvPr>
          <p:cNvPicPr>
            <a:picLocks noChangeAspect="1"/>
          </p:cNvPicPr>
          <p:nvPr/>
        </p:nvPicPr>
        <p:blipFill>
          <a:blip r:embed="rId7"/>
          <a:stretch>
            <a:fillRect/>
          </a:stretch>
        </p:blipFill>
        <p:spPr>
          <a:xfrm>
            <a:off x="5724128" y="1196752"/>
            <a:ext cx="3139712" cy="449619"/>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sz="3200" b="1" dirty="0"/>
              <a:t>SERP: Növbə cədvəli</a:t>
            </a:r>
            <a:endParaRPr lang="en-US" sz="3200" b="1" dirty="0"/>
          </a:p>
        </p:txBody>
      </p:sp>
      <p:pic>
        <p:nvPicPr>
          <p:cNvPr id="5" name="Picture 4"/>
          <p:cNvPicPr>
            <a:picLocks noChangeAspect="1"/>
          </p:cNvPicPr>
          <p:nvPr/>
        </p:nvPicPr>
        <p:blipFill rotWithShape="1">
          <a:blip r:embed="rId5"/>
          <a:srcRect l="30313" t="7160" b="2460"/>
          <a:stretch/>
        </p:blipFill>
        <p:spPr>
          <a:xfrm>
            <a:off x="3829682" y="1196752"/>
            <a:ext cx="5205562" cy="4782543"/>
          </a:xfrm>
          <a:prstGeom prst="rect">
            <a:avLst/>
          </a:prstGeom>
        </p:spPr>
      </p:pic>
      <p:pic>
        <p:nvPicPr>
          <p:cNvPr id="6" name="Picture 5"/>
          <p:cNvPicPr>
            <a:picLocks noChangeAspect="1"/>
          </p:cNvPicPr>
          <p:nvPr/>
        </p:nvPicPr>
        <p:blipFill rotWithShape="1">
          <a:blip r:embed="rId6"/>
          <a:srcRect l="41967" t="28160" r="29683" b="23961"/>
          <a:stretch/>
        </p:blipFill>
        <p:spPr>
          <a:xfrm>
            <a:off x="4779391" y="2528375"/>
            <a:ext cx="3623968" cy="3450920"/>
          </a:xfrm>
          <a:prstGeom prst="rect">
            <a:avLst/>
          </a:prstGeom>
        </p:spPr>
      </p:pic>
      <p:pic>
        <p:nvPicPr>
          <p:cNvPr id="8" name="Picture 7"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7021" y="1196752"/>
            <a:ext cx="1342962" cy="2902682"/>
          </a:xfrm>
          <a:prstGeom prst="rect">
            <a:avLst/>
          </a:prstGeom>
        </p:spPr>
      </p:pic>
      <p:pic>
        <p:nvPicPr>
          <p:cNvPr id="3" name="Picture 2"/>
          <p:cNvPicPr>
            <a:picLocks noChangeAspect="1"/>
          </p:cNvPicPr>
          <p:nvPr/>
        </p:nvPicPr>
        <p:blipFill rotWithShape="1">
          <a:blip r:embed="rId8"/>
          <a:srcRect l="-175" t="10327" r="175" b="70982"/>
          <a:stretch/>
        </p:blipFill>
        <p:spPr>
          <a:xfrm>
            <a:off x="2831510" y="4004790"/>
            <a:ext cx="5933363" cy="1356881"/>
          </a:xfrm>
          <a:prstGeom prst="rect">
            <a:avLst/>
          </a:prstGeom>
          <a:ln w="12700">
            <a:solidFill>
              <a:srgbClr val="000066"/>
            </a:solidFill>
          </a:ln>
        </p:spPr>
      </p:pic>
      <p:sp>
        <p:nvSpPr>
          <p:cNvPr id="7" name="TextBox 6"/>
          <p:cNvSpPr txBox="1">
            <a:spLocks noChangeAspect="1"/>
          </p:cNvSpPr>
          <p:nvPr/>
        </p:nvSpPr>
        <p:spPr>
          <a:xfrm>
            <a:off x="3477723" y="4577181"/>
            <a:ext cx="787847" cy="156662"/>
          </a:xfrm>
          <a:prstGeom prst="rect">
            <a:avLst/>
          </a:prstGeom>
          <a:solidFill>
            <a:srgbClr val="F6F7F7"/>
          </a:solidFill>
        </p:spPr>
        <p:txBody>
          <a:bodyPr wrap="square" rtlCol="0">
            <a:spAutoFit/>
          </a:bodyPr>
          <a:lstStyle/>
          <a:p>
            <a:r>
              <a:rPr lang="az-Latn-AZ" sz="1050" dirty="0"/>
              <a:t>Nazirlik</a:t>
            </a:r>
            <a:endParaRPr lang="en-US" sz="1050" dirty="0"/>
          </a:p>
        </p:txBody>
      </p:sp>
      <p:sp>
        <p:nvSpPr>
          <p:cNvPr id="14" name="TextBox 13"/>
          <p:cNvSpPr txBox="1"/>
          <p:nvPr/>
        </p:nvSpPr>
        <p:spPr>
          <a:xfrm>
            <a:off x="4833836" y="4865409"/>
            <a:ext cx="1504289" cy="180080"/>
          </a:xfrm>
          <a:prstGeom prst="rect">
            <a:avLst/>
          </a:prstGeom>
          <a:noFill/>
        </p:spPr>
        <p:txBody>
          <a:bodyPr wrap="square" rtlCol="0">
            <a:spAutoFit/>
          </a:bodyPr>
          <a:lstStyle/>
          <a:p>
            <a:r>
              <a:rPr lang="az-Latn-AZ" sz="1200" dirty="0"/>
              <a:t>Mütəxəssis</a:t>
            </a:r>
            <a:endParaRPr lang="en-US" sz="1200" dirty="0"/>
          </a:p>
        </p:txBody>
      </p:sp>
      <p:sp>
        <p:nvSpPr>
          <p:cNvPr id="15" name="TextBox 14"/>
          <p:cNvSpPr txBox="1"/>
          <p:nvPr/>
        </p:nvSpPr>
        <p:spPr>
          <a:xfrm>
            <a:off x="4833836" y="4720850"/>
            <a:ext cx="1504289" cy="180080"/>
          </a:xfrm>
          <a:prstGeom prst="rect">
            <a:avLst/>
          </a:prstGeom>
          <a:noFill/>
        </p:spPr>
        <p:txBody>
          <a:bodyPr wrap="square" rtlCol="0">
            <a:spAutoFit/>
          </a:bodyPr>
          <a:lstStyle/>
          <a:p>
            <a:r>
              <a:rPr lang="az-Latn-AZ" sz="1200" dirty="0"/>
              <a:t>Mütəxəssis</a:t>
            </a:r>
            <a:endParaRPr lang="en-US" sz="1200" dirty="0"/>
          </a:p>
        </p:txBody>
      </p:sp>
      <p:sp>
        <p:nvSpPr>
          <p:cNvPr id="16" name="TextBox 15"/>
          <p:cNvSpPr txBox="1"/>
          <p:nvPr/>
        </p:nvSpPr>
        <p:spPr>
          <a:xfrm>
            <a:off x="4823767" y="4537735"/>
            <a:ext cx="1504289" cy="180080"/>
          </a:xfrm>
          <a:prstGeom prst="rect">
            <a:avLst/>
          </a:prstGeom>
          <a:noFill/>
        </p:spPr>
        <p:txBody>
          <a:bodyPr wrap="square" rtlCol="0">
            <a:spAutoFit/>
          </a:bodyPr>
          <a:lstStyle/>
          <a:p>
            <a:r>
              <a:rPr lang="az-Latn-AZ" sz="1200" dirty="0"/>
              <a:t>Mütəxəssis</a:t>
            </a:r>
            <a:endParaRPr lang="en-US" sz="1200" dirty="0"/>
          </a:p>
        </p:txBody>
      </p:sp>
      <p:sp>
        <p:nvSpPr>
          <p:cNvPr id="24" name="TextBox 23"/>
          <p:cNvSpPr txBox="1">
            <a:spLocks noChangeAspect="1"/>
          </p:cNvSpPr>
          <p:nvPr/>
        </p:nvSpPr>
        <p:spPr>
          <a:xfrm>
            <a:off x="3477723" y="4759251"/>
            <a:ext cx="787847" cy="156662"/>
          </a:xfrm>
          <a:prstGeom prst="rect">
            <a:avLst/>
          </a:prstGeom>
          <a:solidFill>
            <a:srgbClr val="EAEBEC"/>
          </a:solidFill>
        </p:spPr>
        <p:txBody>
          <a:bodyPr wrap="square" rtlCol="0">
            <a:spAutoFit/>
          </a:bodyPr>
          <a:lstStyle/>
          <a:p>
            <a:r>
              <a:rPr lang="az-Latn-AZ" sz="1050" dirty="0"/>
              <a:t>Nazirlik</a:t>
            </a:r>
            <a:endParaRPr lang="en-US" sz="1050" dirty="0"/>
          </a:p>
        </p:txBody>
      </p:sp>
      <p:sp>
        <p:nvSpPr>
          <p:cNvPr id="25" name="TextBox 24"/>
          <p:cNvSpPr txBox="1">
            <a:spLocks noChangeAspect="1"/>
          </p:cNvSpPr>
          <p:nvPr/>
        </p:nvSpPr>
        <p:spPr>
          <a:xfrm>
            <a:off x="3477723" y="4933432"/>
            <a:ext cx="787847" cy="156662"/>
          </a:xfrm>
          <a:prstGeom prst="rect">
            <a:avLst/>
          </a:prstGeom>
          <a:solidFill>
            <a:srgbClr val="F6F7F7"/>
          </a:solidFill>
        </p:spPr>
        <p:txBody>
          <a:bodyPr wrap="square" rtlCol="0">
            <a:spAutoFit/>
          </a:bodyPr>
          <a:lstStyle/>
          <a:p>
            <a:r>
              <a:rPr lang="az-Latn-AZ" sz="1050" dirty="0"/>
              <a:t>Nazirlik</a:t>
            </a:r>
            <a:endParaRPr lang="en-US" sz="1050" dirty="0"/>
          </a:p>
        </p:txBody>
      </p:sp>
      <p:sp>
        <p:nvSpPr>
          <p:cNvPr id="26" name="TextBox 25"/>
          <p:cNvSpPr txBox="1">
            <a:spLocks noChangeAspect="1"/>
          </p:cNvSpPr>
          <p:nvPr/>
        </p:nvSpPr>
        <p:spPr>
          <a:xfrm>
            <a:off x="2868337" y="4581099"/>
            <a:ext cx="569688" cy="156662"/>
          </a:xfrm>
          <a:prstGeom prst="rect">
            <a:avLst/>
          </a:prstGeom>
          <a:solidFill>
            <a:srgbClr val="F6F7F7"/>
          </a:solidFill>
        </p:spPr>
        <p:txBody>
          <a:bodyPr wrap="square" rtlCol="0">
            <a:spAutoFit/>
          </a:bodyPr>
          <a:lstStyle/>
          <a:p>
            <a:r>
              <a:rPr lang="az-Latn-AZ" sz="1050" dirty="0"/>
              <a:t>ia-2</a:t>
            </a:r>
            <a:endParaRPr lang="en-US" sz="1050" dirty="0"/>
          </a:p>
        </p:txBody>
      </p:sp>
      <p:sp>
        <p:nvSpPr>
          <p:cNvPr id="28" name="TextBox 27"/>
          <p:cNvSpPr txBox="1">
            <a:spLocks noChangeAspect="1"/>
          </p:cNvSpPr>
          <p:nvPr/>
        </p:nvSpPr>
        <p:spPr>
          <a:xfrm>
            <a:off x="2891789" y="4773972"/>
            <a:ext cx="478006" cy="253916"/>
          </a:xfrm>
          <a:prstGeom prst="rect">
            <a:avLst/>
          </a:prstGeom>
          <a:solidFill>
            <a:srgbClr val="EAEBEC"/>
          </a:solidFill>
        </p:spPr>
        <p:txBody>
          <a:bodyPr wrap="square" rtlCol="0">
            <a:spAutoFit/>
          </a:bodyPr>
          <a:lstStyle/>
          <a:p>
            <a:r>
              <a:rPr lang="az-Latn-AZ" sz="1050" dirty="0"/>
              <a:t>ia-1</a:t>
            </a:r>
            <a:endParaRPr lang="en-US" sz="1050" dirty="0"/>
          </a:p>
        </p:txBody>
      </p:sp>
      <p:sp>
        <p:nvSpPr>
          <p:cNvPr id="27" name="TextBox 26"/>
          <p:cNvSpPr txBox="1">
            <a:spLocks noChangeAspect="1"/>
          </p:cNvSpPr>
          <p:nvPr/>
        </p:nvSpPr>
        <p:spPr>
          <a:xfrm>
            <a:off x="2886393" y="4965510"/>
            <a:ext cx="488798" cy="253916"/>
          </a:xfrm>
          <a:prstGeom prst="rect">
            <a:avLst/>
          </a:prstGeom>
          <a:solidFill>
            <a:srgbClr val="F6F7F7"/>
          </a:solidFill>
        </p:spPr>
        <p:txBody>
          <a:bodyPr wrap="square" rtlCol="0">
            <a:spAutoFit/>
          </a:bodyPr>
          <a:lstStyle/>
          <a:p>
            <a:r>
              <a:rPr lang="az-Latn-AZ" sz="1050" dirty="0"/>
              <a:t>ia-3</a:t>
            </a:r>
            <a:endParaRPr lang="en-US" sz="1050" dirty="0"/>
          </a:p>
        </p:txBody>
      </p:sp>
      <p:sp>
        <p:nvSpPr>
          <p:cNvPr id="4" name="Rectangle 3"/>
          <p:cNvSpPr/>
          <p:nvPr/>
        </p:nvSpPr>
        <p:spPr>
          <a:xfrm>
            <a:off x="2447021" y="1196752"/>
            <a:ext cx="6588224" cy="4968552"/>
          </a:xfrm>
          <a:prstGeom prst="rect">
            <a:avLst/>
          </a:prstGeom>
          <a:noFill/>
          <a:ln w="127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4"/>
          <p:cNvSpPr txBox="1">
            <a:spLocks/>
          </p:cNvSpPr>
          <p:nvPr/>
        </p:nvSpPr>
        <p:spPr bwMode="auto">
          <a:xfrm>
            <a:off x="-58286" y="1498046"/>
            <a:ext cx="2483768" cy="447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İş vaxtından artıq işləmə ilə bağlı tabel hesabatının aparılması və əmək haqqının hesablanması zamanı müvafiq məlumatların ötürülməsi imkanı</a:t>
            </a:r>
          </a:p>
        </p:txBody>
      </p:sp>
      <p:pic>
        <p:nvPicPr>
          <p:cNvPr id="9" name="Slayd 3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780707" y="1918775"/>
            <a:ext cx="609600" cy="609600"/>
          </a:xfrm>
          <a:prstGeom prst="rect">
            <a:avLst/>
          </a:prstGeom>
        </p:spPr>
      </p:pic>
    </p:spTree>
    <p:extLst>
      <p:ext uri="{BB962C8B-B14F-4D97-AF65-F5344CB8AC3E}">
        <p14:creationId xmlns:p14="http://schemas.microsoft.com/office/powerpoint/2010/main" val="3284815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6739" fill="hold"/>
                                        <p:tgtEl>
                                          <p:spTgt spid="9"/>
                                        </p:tgtEl>
                                      </p:cBhvr>
                                    </p:cmd>
                                  </p:childTnLst>
                                </p:cTn>
                              </p:par>
                              <p:par>
                                <p:cTn id="11" presetID="2" presetClass="entr" presetSubtype="2" fill="hold" nodeType="withEffect">
                                  <p:stCondLst>
                                    <p:cond delay="50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110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1100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1100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1100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1+#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100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1+#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1100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1+#ppt_w/2"/>
                                          </p:val>
                                        </p:tav>
                                        <p:tav tm="100000">
                                          <p:val>
                                            <p:strVal val="#ppt_x"/>
                                          </p:val>
                                        </p:tav>
                                      </p:tavLst>
                                    </p:anim>
                                    <p:anim calcmode="lin" valueType="num">
                                      <p:cBhvr additive="base">
                                        <p:cTn id="38" dur="500" fill="hold"/>
                                        <p:tgtEl>
                                          <p:spTgt spid="25"/>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1100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1100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1+#ppt_w/2"/>
                                          </p:val>
                                        </p:tav>
                                        <p:tav tm="100000">
                                          <p:val>
                                            <p:strVal val="#ppt_x"/>
                                          </p:val>
                                        </p:tav>
                                      </p:tavLst>
                                    </p:anim>
                                    <p:anim calcmode="lin" valueType="num">
                                      <p:cBhvr additive="base">
                                        <p:cTn id="46" dur="500" fill="hold"/>
                                        <p:tgtEl>
                                          <p:spTgt spid="28"/>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1100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1+#ppt_w/2"/>
                                          </p:val>
                                        </p:tav>
                                        <p:tav tm="100000">
                                          <p:val>
                                            <p:strVal val="#ppt_x"/>
                                          </p:val>
                                        </p:tav>
                                      </p:tavLst>
                                    </p:anim>
                                    <p:anim calcmode="lin" valueType="num">
                                      <p:cBhvr additive="base">
                                        <p:cTn id="5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1" fill="hold" display="0">
                  <p:stCondLst>
                    <p:cond delay="indefinite"/>
                  </p:stCondLst>
                  <p:endCondLst>
                    <p:cond evt="onStopAudio" delay="0">
                      <p:tgtEl>
                        <p:sldTgt/>
                      </p:tgtEl>
                    </p:cond>
                  </p:endCondLst>
                </p:cTn>
                <p:tgtEl>
                  <p:spTgt spid="9"/>
                </p:tgtEl>
              </p:cMediaNode>
            </p:audio>
          </p:childTnLst>
        </p:cTn>
      </p:par>
    </p:tnLst>
    <p:bldLst>
      <p:bldP spid="7" grpId="0" animBg="1"/>
      <p:bldP spid="14" grpId="0"/>
      <p:bldP spid="15" grpId="0"/>
      <p:bldP spid="16" grpId="0"/>
      <p:bldP spid="24" grpId="0" animBg="1"/>
      <p:bldP spid="25" grpId="0" animBg="1"/>
      <p:bldP spid="26" grpId="0" animBg="1"/>
      <p:bldP spid="28"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101600"/>
            <a:ext cx="9193832" cy="762000"/>
          </a:xfrm>
        </p:spPr>
        <p:txBody>
          <a:bodyPr/>
          <a:lstStyle/>
          <a:p>
            <a:r>
              <a:rPr lang="az-Latn-AZ" sz="2800" b="1" dirty="0"/>
              <a:t>SERP: İş vaxtından istifadənin uçotu cədvəli</a:t>
            </a:r>
            <a:endParaRPr lang="en-US" sz="2800" b="1"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7163" t="14160" b="9615"/>
          <a:stretch/>
        </p:blipFill>
        <p:spPr>
          <a:xfrm>
            <a:off x="179512" y="1048544"/>
            <a:ext cx="8926388" cy="4900736"/>
          </a:xfrm>
          <a:prstGeom prst="rect">
            <a:avLst/>
          </a:prstGeom>
          <a:ln w="12700">
            <a:solidFill>
              <a:schemeClr val="tx2"/>
            </a:solidFill>
          </a:ln>
        </p:spPr>
      </p:pic>
      <p:pic>
        <p:nvPicPr>
          <p:cNvPr id="3" name="Slayd 3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087938" y="5002213"/>
            <a:ext cx="609600" cy="609600"/>
          </a:xfrm>
          <a:prstGeom prst="rect">
            <a:avLst/>
          </a:prstGeom>
        </p:spPr>
      </p:pic>
    </p:spTree>
    <p:extLst>
      <p:ext uri="{BB962C8B-B14F-4D97-AF65-F5344CB8AC3E}">
        <p14:creationId xmlns:p14="http://schemas.microsoft.com/office/powerpoint/2010/main" val="34008945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sz="3200" b="1" dirty="0"/>
              <a:t>SERP: Kütləvi əməliyyatlar</a:t>
            </a:r>
            <a:endParaRPr lang="en-US" sz="3200" b="1" dirty="0"/>
          </a:p>
        </p:txBody>
      </p:sp>
      <p:sp>
        <p:nvSpPr>
          <p:cNvPr id="4" name="Content Placeholder 4"/>
          <p:cNvSpPr txBox="1">
            <a:spLocks/>
          </p:cNvSpPr>
          <p:nvPr/>
        </p:nvSpPr>
        <p:spPr bwMode="auto">
          <a:xfrm>
            <a:off x="83865" y="1013098"/>
            <a:ext cx="2590972" cy="548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Kadr əmrləri və əmək haqqı ilə bağlı ümumi əməliyyatların kütləvi həyata keçirilməsi imkanı </a:t>
            </a:r>
          </a:p>
          <a:p>
            <a:pPr>
              <a:buFont typeface="Wingdings" panose="05000000000000000000" pitchFamily="2" charset="2"/>
              <a:buChar char="§"/>
            </a:pPr>
            <a:r>
              <a:rPr lang="az-Latn-AZ" altLang="ru-RU" sz="1600" dirty="0"/>
              <a:t>Əmək haqqı və əlavələrinin artırılması və ya ləğv edilməsi əməliyyatları</a:t>
            </a:r>
          </a:p>
          <a:p>
            <a:pPr>
              <a:buFont typeface="Wingdings" panose="05000000000000000000" pitchFamily="2" charset="2"/>
              <a:buChar char="§"/>
            </a:pPr>
            <a:r>
              <a:rPr lang="az-Latn-AZ" altLang="ru-RU" sz="1600" dirty="0"/>
              <a:t>İşdən azad olunma və yerdəyişmə əməliyyatları</a:t>
            </a:r>
          </a:p>
          <a:p>
            <a:pPr>
              <a:buFont typeface="Wingdings" panose="05000000000000000000" pitchFamily="2" charset="2"/>
              <a:buChar char="§"/>
            </a:pPr>
            <a:r>
              <a:rPr lang="az-Latn-AZ" altLang="ru-RU" sz="1600" dirty="0"/>
              <a:t>Məzuniyyətə çıxarılma əməliyyatı</a:t>
            </a:r>
          </a:p>
          <a:p>
            <a:pPr>
              <a:buFont typeface="Wingdings" panose="05000000000000000000" pitchFamily="2" charset="2"/>
              <a:buChar char="§"/>
            </a:pPr>
            <a:endParaRPr lang="az-Latn-AZ" altLang="ru-RU" sz="1600" dirty="0"/>
          </a:p>
          <a:p>
            <a:pPr>
              <a:buFont typeface="Wingdings" panose="05000000000000000000" pitchFamily="2" charset="2"/>
              <a:buChar char="§"/>
            </a:pPr>
            <a:endParaRPr lang="az-Latn-AZ" altLang="ru-RU" sz="1600" dirty="0"/>
          </a:p>
        </p:txBody>
      </p:sp>
      <p:pic>
        <p:nvPicPr>
          <p:cNvPr id="12" name="Рисунок 11"/>
          <p:cNvPicPr>
            <a:picLocks noChangeAspect="1"/>
          </p:cNvPicPr>
          <p:nvPr/>
        </p:nvPicPr>
        <p:blipFill rotWithShape="1">
          <a:blip r:embed="rId5"/>
          <a:srcRect l="13703" t="13441" r="776" b="6762"/>
          <a:stretch/>
        </p:blipFill>
        <p:spPr>
          <a:xfrm>
            <a:off x="2699792" y="953006"/>
            <a:ext cx="6061925" cy="2592288"/>
          </a:xfrm>
          <a:prstGeom prst="rect">
            <a:avLst/>
          </a:prstGeom>
          <a:ln w="12700">
            <a:solidFill>
              <a:srgbClr val="000066"/>
            </a:solidFill>
          </a:ln>
        </p:spPr>
      </p:pic>
      <p:pic>
        <p:nvPicPr>
          <p:cNvPr id="13" name="Рисунок 12"/>
          <p:cNvPicPr>
            <a:picLocks noChangeAspect="1"/>
          </p:cNvPicPr>
          <p:nvPr/>
        </p:nvPicPr>
        <p:blipFill rotWithShape="1">
          <a:blip r:embed="rId6"/>
          <a:srcRect l="39133" t="26480" r="37522" b="41641"/>
          <a:stretch/>
        </p:blipFill>
        <p:spPr>
          <a:xfrm>
            <a:off x="4366924" y="1289269"/>
            <a:ext cx="2511367" cy="1728192"/>
          </a:xfrm>
          <a:prstGeom prst="rect">
            <a:avLst/>
          </a:prstGeom>
          <a:ln>
            <a:solidFill>
              <a:srgbClr val="000066"/>
            </a:solidFill>
          </a:ln>
        </p:spPr>
      </p:pic>
      <p:pic>
        <p:nvPicPr>
          <p:cNvPr id="14" name="Рисунок 13"/>
          <p:cNvPicPr>
            <a:picLocks noChangeAspect="1"/>
          </p:cNvPicPr>
          <p:nvPr/>
        </p:nvPicPr>
        <p:blipFill rotWithShape="1">
          <a:blip r:embed="rId5"/>
          <a:srcRect l="13703" t="13441" r="776" b="6762"/>
          <a:stretch/>
        </p:blipFill>
        <p:spPr>
          <a:xfrm>
            <a:off x="2674837" y="3754885"/>
            <a:ext cx="6061925" cy="2592288"/>
          </a:xfrm>
          <a:prstGeom prst="rect">
            <a:avLst/>
          </a:prstGeom>
          <a:ln w="12700">
            <a:solidFill>
              <a:srgbClr val="000066"/>
            </a:solidFill>
          </a:ln>
        </p:spPr>
      </p:pic>
      <p:pic>
        <p:nvPicPr>
          <p:cNvPr id="15" name="Рисунок 14"/>
          <p:cNvPicPr>
            <a:picLocks noChangeAspect="1"/>
          </p:cNvPicPr>
          <p:nvPr/>
        </p:nvPicPr>
        <p:blipFill rotWithShape="1">
          <a:blip r:embed="rId7"/>
          <a:srcRect l="39133" t="26480" r="36298" b="19760"/>
          <a:stretch/>
        </p:blipFill>
        <p:spPr>
          <a:xfrm>
            <a:off x="5510139" y="4037822"/>
            <a:ext cx="2736304" cy="2197268"/>
          </a:xfrm>
          <a:prstGeom prst="rect">
            <a:avLst/>
          </a:prstGeom>
          <a:ln>
            <a:solidFill>
              <a:srgbClr val="000066"/>
            </a:solidFill>
          </a:ln>
        </p:spPr>
      </p:pic>
      <p:pic>
        <p:nvPicPr>
          <p:cNvPr id="3" name="Slayd 4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868613" y="3800475"/>
            <a:ext cx="609600" cy="609600"/>
          </a:xfrm>
          <a:prstGeom prst="rect">
            <a:avLst/>
          </a:prstGeom>
        </p:spPr>
      </p:pic>
    </p:spTree>
    <p:extLst>
      <p:ext uri="{BB962C8B-B14F-4D97-AF65-F5344CB8AC3E}">
        <p14:creationId xmlns:p14="http://schemas.microsoft.com/office/powerpoint/2010/main" val="2403580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sz="3200" b="1" dirty="0"/>
              <a:t>SERP: Tabel hesabatı (universal)</a:t>
            </a:r>
            <a:endParaRPr lang="en-US" sz="3200" b="1"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5350" t="14056" r="7475" b="5200"/>
          <a:stretch/>
        </p:blipFill>
        <p:spPr>
          <a:xfrm>
            <a:off x="179512" y="1124744"/>
            <a:ext cx="8964488" cy="4968551"/>
          </a:xfrm>
          <a:prstGeom prst="rect">
            <a:avLst/>
          </a:prstGeom>
          <a:ln w="12700">
            <a:solidFill>
              <a:srgbClr val="000066"/>
            </a:solidFill>
          </a:ln>
        </p:spPr>
      </p:pic>
      <p:pic>
        <p:nvPicPr>
          <p:cNvPr id="3" name="Slayd 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849813" y="3800475"/>
            <a:ext cx="609600" cy="609600"/>
          </a:xfrm>
          <a:prstGeom prst="rect">
            <a:avLst/>
          </a:prstGeom>
        </p:spPr>
      </p:pic>
    </p:spTree>
    <p:extLst>
      <p:ext uri="{BB962C8B-B14F-4D97-AF65-F5344CB8AC3E}">
        <p14:creationId xmlns:p14="http://schemas.microsoft.com/office/powerpoint/2010/main" val="3300051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TextBox 2"/>
          <p:cNvSpPr txBox="1">
            <a:spLocks noChangeArrowheads="1"/>
          </p:cNvSpPr>
          <p:nvPr/>
        </p:nvSpPr>
        <p:spPr bwMode="auto">
          <a:xfrm>
            <a:off x="960450" y="188640"/>
            <a:ext cx="4968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b="1" dirty="0">
                <a:solidFill>
                  <a:schemeClr val="bg1"/>
                </a:solidFill>
                <a:latin typeface="Arial" panose="020B0604020202020204" pitchFamily="34" charset="0"/>
                <a:ea typeface="ヒラギノ角ゴ Pro W3"/>
                <a:cs typeface="ヒラギノ角ゴ Pro W3"/>
              </a:rPr>
              <a:t>SERP: </a:t>
            </a:r>
            <a:r>
              <a:rPr lang="az-Latn-AZ" altLang="ru-RU" b="1" dirty="0">
                <a:solidFill>
                  <a:schemeClr val="bg1"/>
                </a:solidFill>
                <a:latin typeface="Arial" panose="020B0604020202020204" pitchFamily="34" charset="0"/>
                <a:ea typeface="ヒラギノ角ゴ Pro W3"/>
                <a:cs typeface="ヒラギノ角ゴ Pro W3"/>
              </a:rPr>
              <a:t>Əmək haqqı</a:t>
            </a:r>
            <a:endParaRPr lang="en-US" altLang="ru-RU" b="1" dirty="0">
              <a:solidFill>
                <a:schemeClr val="bg1"/>
              </a:solidFill>
              <a:latin typeface="Arial" panose="020B0604020202020204" pitchFamily="34" charset="0"/>
              <a:ea typeface="ヒラギノ角ゴ Pro W3"/>
              <a:cs typeface="ヒラギノ角ゴ Pro W3"/>
            </a:endParaRPr>
          </a:p>
        </p:txBody>
      </p:sp>
      <p:pic>
        <p:nvPicPr>
          <p:cNvPr id="36867" name="Picture 1"/>
          <p:cNvPicPr>
            <a:picLocks noChangeAspect="1"/>
          </p:cNvPicPr>
          <p:nvPr/>
        </p:nvPicPr>
        <p:blipFill rotWithShape="1">
          <a:blip r:embed="rId5">
            <a:extLst>
              <a:ext uri="{28A0092B-C50C-407E-A947-70E740481C1C}">
                <a14:useLocalDpi xmlns:a14="http://schemas.microsoft.com/office/drawing/2010/main" val="0"/>
              </a:ext>
            </a:extLst>
          </a:blip>
          <a:srcRect l="30313" t="10211" b="5082"/>
          <a:stretch/>
        </p:blipFill>
        <p:spPr bwMode="auto">
          <a:xfrm>
            <a:off x="2743225" y="1029494"/>
            <a:ext cx="6372200" cy="525700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Content Placeholder 4"/>
          <p:cNvSpPr txBox="1">
            <a:spLocks/>
          </p:cNvSpPr>
          <p:nvPr/>
        </p:nvSpPr>
        <p:spPr bwMode="auto">
          <a:xfrm>
            <a:off x="106378" y="1844824"/>
            <a:ext cx="2593414"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Əmək haqqının hesablanması, əlavə və tutulmaların qanunvericiliyə əsasən nəzərə alınması imkanı</a:t>
            </a:r>
          </a:p>
          <a:p>
            <a:pPr>
              <a:buFont typeface="Wingdings" panose="05000000000000000000" pitchFamily="2" charset="2"/>
              <a:buChar char="§"/>
            </a:pPr>
            <a:r>
              <a:rPr lang="az-Latn-AZ" altLang="ru-RU" sz="1600" dirty="0"/>
              <a:t>Hesablanmış ay üzrə avtomatik müxabirləşmənin yaradılması imkanı</a:t>
            </a:r>
          </a:p>
        </p:txBody>
      </p:sp>
      <p:pic>
        <p:nvPicPr>
          <p:cNvPr id="2" name="Slayd 4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783138" y="3665538"/>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ransition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sz="3000" b="1" dirty="0">
                <a:ea typeface="ヒラギノ角ゴ Pro W3"/>
                <a:cs typeface="ヒラギノ角ゴ Pro W3"/>
              </a:rPr>
              <a:t>SERP: </a:t>
            </a:r>
            <a:r>
              <a:rPr lang="az-Latn-AZ" sz="3000" b="1" dirty="0"/>
              <a:t>Əmək haqqına əlavələr</a:t>
            </a:r>
            <a:r>
              <a:rPr lang="en-US" sz="3000" b="1" dirty="0"/>
              <a:t>in </a:t>
            </a:r>
            <a:r>
              <a:rPr lang="en-US" sz="3000" b="1" dirty="0" err="1"/>
              <a:t>hesablanmas</a:t>
            </a:r>
            <a:r>
              <a:rPr lang="az-Latn-AZ" sz="3000" b="1" dirty="0"/>
              <a:t>ı</a:t>
            </a:r>
            <a:endParaRPr lang="en-US" sz="3000" b="1" dirty="0"/>
          </a:p>
        </p:txBody>
      </p:sp>
      <p:pic>
        <p:nvPicPr>
          <p:cNvPr id="4" name="Picture 3"/>
          <p:cNvPicPr>
            <a:picLocks noChangeAspect="1"/>
          </p:cNvPicPr>
          <p:nvPr/>
        </p:nvPicPr>
        <p:blipFill rotWithShape="1">
          <a:blip r:embed="rId5"/>
          <a:srcRect l="29525" t="10087" b="-1"/>
          <a:stretch/>
        </p:blipFill>
        <p:spPr>
          <a:xfrm>
            <a:off x="2556948" y="1146287"/>
            <a:ext cx="6444208" cy="5112568"/>
          </a:xfrm>
          <a:prstGeom prst="rect">
            <a:avLst/>
          </a:prstGeom>
          <a:ln w="12700">
            <a:solidFill>
              <a:srgbClr val="000066"/>
            </a:solidFill>
          </a:ln>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5976" y="2492896"/>
            <a:ext cx="2514600" cy="1209675"/>
          </a:xfrm>
          <a:prstGeom prst="rect">
            <a:avLst/>
          </a:prstGeom>
          <a:ln w="19050">
            <a:solidFill>
              <a:schemeClr val="tx1"/>
            </a:solidFill>
          </a:ln>
        </p:spPr>
      </p:pic>
      <p:sp>
        <p:nvSpPr>
          <p:cNvPr id="6" name="Content Placeholder 4"/>
          <p:cNvSpPr txBox="1">
            <a:spLocks/>
          </p:cNvSpPr>
          <p:nvPr/>
        </p:nvSpPr>
        <p:spPr bwMode="auto">
          <a:xfrm>
            <a:off x="0" y="1709193"/>
            <a:ext cx="2411760" cy="447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Hər hansı bir ay üzrə əmək haqqına əlavələrin kütləvi yazılması və hesablanması imkanı</a:t>
            </a:r>
          </a:p>
        </p:txBody>
      </p:sp>
      <p:pic>
        <p:nvPicPr>
          <p:cNvPr id="3" name="Slayd 4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665538" y="4291013"/>
            <a:ext cx="609600" cy="609600"/>
          </a:xfrm>
          <a:prstGeom prst="rect">
            <a:avLst/>
          </a:prstGeom>
        </p:spPr>
      </p:pic>
    </p:spTree>
    <p:extLst>
      <p:ext uri="{BB962C8B-B14F-4D97-AF65-F5344CB8AC3E}">
        <p14:creationId xmlns:p14="http://schemas.microsoft.com/office/powerpoint/2010/main" val="5407454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extBox 2"/>
          <p:cNvSpPr txBox="1">
            <a:spLocks noChangeArrowheads="1"/>
          </p:cNvSpPr>
          <p:nvPr/>
        </p:nvSpPr>
        <p:spPr bwMode="auto">
          <a:xfrm>
            <a:off x="971550" y="44450"/>
            <a:ext cx="49688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b="1" dirty="0">
                <a:solidFill>
                  <a:schemeClr val="bg1"/>
                </a:solidFill>
                <a:latin typeface="Arial" panose="020B0604020202020204" pitchFamily="34" charset="0"/>
                <a:ea typeface="ヒラギノ角ゴ Pro W3"/>
                <a:cs typeface="ヒラギノ角ゴ Pro W3"/>
              </a:rPr>
              <a:t>SERP: </a:t>
            </a:r>
            <a:r>
              <a:rPr lang="az-Latn-AZ" altLang="ru-RU" b="1" dirty="0">
                <a:solidFill>
                  <a:schemeClr val="bg1"/>
                </a:solidFill>
                <a:latin typeface="Arial" panose="020B0604020202020204" pitchFamily="34" charset="0"/>
                <a:ea typeface="ヒラギノ角ゴ Pro W3"/>
                <a:cs typeface="ヒラギノ角ゴ Pro W3"/>
              </a:rPr>
              <a:t>Əmək haqqı</a:t>
            </a:r>
            <a:endParaRPr lang="en-US" altLang="ru-RU" b="1" dirty="0">
              <a:solidFill>
                <a:schemeClr val="bg1"/>
              </a:solidFill>
              <a:latin typeface="Arial" panose="020B0604020202020204" pitchFamily="34" charset="0"/>
              <a:ea typeface="ヒラギノ角ゴ Pro W3"/>
              <a:cs typeface="ヒラギノ角ゴ Pro W3"/>
            </a:endParaRPr>
          </a:p>
          <a:p>
            <a:pPr>
              <a:spcBef>
                <a:spcPct val="0"/>
              </a:spcBef>
              <a:buFontTx/>
              <a:buNone/>
            </a:pPr>
            <a:r>
              <a:rPr lang="az-Latn-AZ" altLang="ru-RU" sz="2000" dirty="0">
                <a:solidFill>
                  <a:schemeClr val="bg1"/>
                </a:solidFill>
                <a:latin typeface="Arial" panose="020B0604020202020204" pitchFamily="34" charset="0"/>
                <a:ea typeface="ヒラギノ角ゴ Pro W3"/>
                <a:cs typeface="ヒラギノ角ゴ Pro W3"/>
              </a:rPr>
              <a:t>Hesablama cədvəli</a:t>
            </a:r>
            <a:endParaRPr lang="en-US" altLang="ru-RU" sz="2000" dirty="0">
              <a:solidFill>
                <a:schemeClr val="bg1"/>
              </a:solidFill>
              <a:latin typeface="Arial" panose="020B0604020202020204" pitchFamily="34" charset="0"/>
              <a:ea typeface="ヒラギノ角ゴ Pro W3"/>
              <a:cs typeface="ヒラギノ角ゴ Pro W3"/>
            </a:endParaRPr>
          </a:p>
        </p:txBody>
      </p:sp>
      <p:pic>
        <p:nvPicPr>
          <p:cNvPr id="4" name="Picture 3"/>
          <p:cNvPicPr>
            <a:picLocks noChangeAspect="1"/>
          </p:cNvPicPr>
          <p:nvPr/>
        </p:nvPicPr>
        <p:blipFill rotWithShape="1">
          <a:blip r:embed="rId6"/>
          <a:srcRect l="-1737" t="11343" r="2416" b="4719"/>
          <a:stretch/>
        </p:blipFill>
        <p:spPr>
          <a:xfrm>
            <a:off x="611560" y="1268760"/>
            <a:ext cx="8240719" cy="4499775"/>
          </a:xfrm>
          <a:prstGeom prst="rect">
            <a:avLst/>
          </a:prstGeom>
          <a:ln w="12700">
            <a:solidFill>
              <a:srgbClr val="000066"/>
            </a:solidFill>
          </a:ln>
        </p:spPr>
      </p:pic>
      <p:pic>
        <p:nvPicPr>
          <p:cNvPr id="2" name="Slayd 4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529013" y="3309938"/>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ransition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sz="3200" b="1" dirty="0">
                <a:ea typeface="ヒラギノ角ゴ Pro W3"/>
                <a:cs typeface="ヒラギノ角ゴ Pro W3"/>
              </a:rPr>
              <a:t>SERP: </a:t>
            </a:r>
            <a:r>
              <a:rPr lang="az-Latn-AZ" sz="3200" b="1" dirty="0"/>
              <a:t>Bank köçürməsi</a:t>
            </a:r>
            <a:endParaRPr lang="ru-RU" sz="3200" b="1" dirty="0"/>
          </a:p>
        </p:txBody>
      </p:sp>
      <p:pic>
        <p:nvPicPr>
          <p:cNvPr id="5" name="Picture 4"/>
          <p:cNvPicPr>
            <a:picLocks noChangeAspect="1"/>
          </p:cNvPicPr>
          <p:nvPr/>
        </p:nvPicPr>
        <p:blipFill rotWithShape="1">
          <a:blip r:embed="rId5"/>
          <a:srcRect l="11850" t="8657" r="40591" b="4719"/>
          <a:stretch/>
        </p:blipFill>
        <p:spPr>
          <a:xfrm>
            <a:off x="2413110" y="1124744"/>
            <a:ext cx="6588046" cy="5112568"/>
          </a:xfrm>
          <a:prstGeom prst="rect">
            <a:avLst/>
          </a:prstGeom>
          <a:ln w="12700">
            <a:solidFill>
              <a:srgbClr val="000066"/>
            </a:solidFill>
          </a:ln>
        </p:spPr>
      </p:pic>
      <p:sp>
        <p:nvSpPr>
          <p:cNvPr id="4" name="Content Placeholder 4"/>
          <p:cNvSpPr txBox="1">
            <a:spLocks/>
          </p:cNvSpPr>
          <p:nvPr/>
        </p:nvSpPr>
        <p:spPr bwMode="auto">
          <a:xfrm>
            <a:off x="179512" y="1765479"/>
            <a:ext cx="2051720" cy="447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Hesablanmış əmək haqqı cədvəlinə uyğun olaraq bank köçürmə sənədinin avtomatik alınması imkanı</a:t>
            </a:r>
          </a:p>
        </p:txBody>
      </p:sp>
      <p:pic>
        <p:nvPicPr>
          <p:cNvPr id="3" name="Slayd 4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021013" y="3275013"/>
            <a:ext cx="609600" cy="609600"/>
          </a:xfrm>
          <a:prstGeom prst="rect">
            <a:avLst/>
          </a:prstGeom>
        </p:spPr>
      </p:pic>
    </p:spTree>
    <p:extLst>
      <p:ext uri="{BB962C8B-B14F-4D97-AF65-F5344CB8AC3E}">
        <p14:creationId xmlns:p14="http://schemas.microsoft.com/office/powerpoint/2010/main" val="10034682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066800" y="101600"/>
            <a:ext cx="7934325" cy="762000"/>
          </a:xfrm>
        </p:spPr>
        <p:txBody>
          <a:bodyPr/>
          <a:lstStyle/>
          <a:p>
            <a:r>
              <a:rPr lang="en-US" altLang="ru-RU" sz="3200" b="1" dirty="0"/>
              <a:t>SERP s</a:t>
            </a:r>
            <a:r>
              <a:rPr lang="az-Latn-AZ" altLang="ru-RU" sz="3200" b="1" dirty="0"/>
              <a:t>istemin</a:t>
            </a:r>
            <a:r>
              <a:rPr lang="en-US" altLang="ru-RU" sz="3200" b="1" dirty="0"/>
              <a:t>in</a:t>
            </a:r>
            <a:r>
              <a:rPr lang="az-Latn-AZ" altLang="ru-RU" sz="3200" b="1" dirty="0"/>
              <a:t> üstünlükləri</a:t>
            </a:r>
            <a:r>
              <a:rPr lang="en-US" altLang="ru-RU" sz="3200" b="1" dirty="0"/>
              <a:t> 2/2</a:t>
            </a:r>
          </a:p>
        </p:txBody>
      </p:sp>
      <p:sp>
        <p:nvSpPr>
          <p:cNvPr id="15363" name="Content Placeholder 2"/>
          <p:cNvSpPr>
            <a:spLocks noGrp="1"/>
          </p:cNvSpPr>
          <p:nvPr>
            <p:ph idx="1"/>
          </p:nvPr>
        </p:nvSpPr>
        <p:spPr>
          <a:xfrm>
            <a:off x="323850" y="1125538"/>
            <a:ext cx="8677275" cy="5470525"/>
          </a:xfrm>
        </p:spPr>
        <p:txBody>
          <a:bodyPr/>
          <a:lstStyle/>
          <a:p>
            <a:pPr>
              <a:lnSpc>
                <a:spcPct val="150000"/>
              </a:lnSpc>
              <a:buFont typeface="Wingdings" panose="05000000000000000000" pitchFamily="2" charset="2"/>
              <a:buChar char="§"/>
            </a:pPr>
            <a:r>
              <a:rPr lang="az-Latn-AZ" altLang="ru-RU" sz="1800" dirty="0"/>
              <a:t>Ətraflı  və rahat sazlanan mərkəzləşdirilmiş hesablar planı</a:t>
            </a:r>
          </a:p>
          <a:p>
            <a:pPr>
              <a:lnSpc>
                <a:spcPct val="150000"/>
              </a:lnSpc>
              <a:buFont typeface="Wingdings" panose="05000000000000000000" pitchFamily="2" charset="2"/>
              <a:buChar char="§"/>
            </a:pPr>
            <a:r>
              <a:rPr lang="az-Latn-AZ" altLang="ru-RU" sz="1800" dirty="0"/>
              <a:t>Mühasibat modellərini yaratmaq və sazlamaq imkanı</a:t>
            </a:r>
          </a:p>
          <a:p>
            <a:pPr>
              <a:lnSpc>
                <a:spcPct val="150000"/>
              </a:lnSpc>
              <a:buFont typeface="Wingdings" panose="05000000000000000000" pitchFamily="2" charset="2"/>
              <a:buChar char="§"/>
            </a:pPr>
            <a:r>
              <a:rPr lang="az-Latn-AZ" altLang="ru-RU" sz="1800" dirty="0"/>
              <a:t>Muxabirləşmələrin əllə və ya mühasibat modelinə uyğun qeydiyyatı </a:t>
            </a:r>
          </a:p>
          <a:p>
            <a:pPr>
              <a:lnSpc>
                <a:spcPct val="150000"/>
              </a:lnSpc>
              <a:buFont typeface="Wingdings" panose="05000000000000000000" pitchFamily="2" charset="2"/>
              <a:buChar char="§"/>
            </a:pPr>
            <a:r>
              <a:rPr lang="az-Latn-AZ" altLang="ru-RU" sz="1800" dirty="0"/>
              <a:t>İstənilən sayda valyutalarda mühasibat uçotunun aparılması</a:t>
            </a:r>
          </a:p>
          <a:p>
            <a:pPr>
              <a:lnSpc>
                <a:spcPct val="150000"/>
              </a:lnSpc>
              <a:buFont typeface="Wingdings" panose="05000000000000000000" pitchFamily="2" charset="2"/>
              <a:buChar char="§"/>
            </a:pPr>
            <a:r>
              <a:rPr lang="az-Latn-AZ" altLang="ru-RU" sz="1800" dirty="0"/>
              <a:t>Standartlaşdırılmış ilkin sənəd və hesabat formaları</a:t>
            </a:r>
          </a:p>
          <a:p>
            <a:pPr>
              <a:lnSpc>
                <a:spcPct val="150000"/>
              </a:lnSpc>
              <a:buFont typeface="Wingdings" panose="05000000000000000000" pitchFamily="2" charset="2"/>
              <a:buChar char="§"/>
            </a:pPr>
            <a:r>
              <a:rPr lang="en-US" altLang="ru-RU" sz="1800" dirty="0"/>
              <a:t>H</a:t>
            </a:r>
            <a:r>
              <a:rPr lang="az-Latn-AZ" altLang="ru-RU" sz="1800" dirty="0"/>
              <a:t>esabatlarının</a:t>
            </a:r>
            <a:r>
              <a:rPr lang="en-US" altLang="ru-RU" sz="1800" dirty="0"/>
              <a:t> </a:t>
            </a:r>
            <a:r>
              <a:rPr lang="en-US" altLang="ru-RU" sz="1800" dirty="0" err="1"/>
              <a:t>konsalid</a:t>
            </a:r>
            <a:r>
              <a:rPr lang="az-Latn-AZ" altLang="ru-RU" sz="1800" dirty="0"/>
              <a:t>ə olunmuş şəkildə və ayrılıqda alınması və  ixracı imkanı</a:t>
            </a:r>
            <a:endParaRPr lang="en-US" altLang="ru-RU" sz="1800" dirty="0"/>
          </a:p>
          <a:p>
            <a:pPr>
              <a:lnSpc>
                <a:spcPct val="150000"/>
              </a:lnSpc>
              <a:buFont typeface="Wingdings" panose="05000000000000000000" pitchFamily="2" charset="2"/>
              <a:buChar char="§"/>
            </a:pPr>
            <a:r>
              <a:rPr lang="az-Latn-AZ" altLang="ru-RU" sz="1800" dirty="0"/>
              <a:t>Hesabat dövrünün bağlanması və balansın aparılmasına nəzarət</a:t>
            </a:r>
          </a:p>
          <a:p>
            <a:pPr>
              <a:lnSpc>
                <a:spcPct val="150000"/>
              </a:lnSpc>
              <a:buFont typeface="Wingdings" panose="05000000000000000000" pitchFamily="2" charset="2"/>
              <a:buChar char="§"/>
            </a:pPr>
            <a:r>
              <a:rPr lang="az-Latn-AZ" altLang="ru-RU" sz="1800" dirty="0">
                <a:cs typeface="Arial" panose="020B0604020202020204" pitchFamily="34" charset="0"/>
              </a:rPr>
              <a:t>Sistemdə istənilən sayda istifadəçi profaylı yaratmaq və “bulud” texnologiyası əsasında  sistemə qoşulma imkanı</a:t>
            </a:r>
            <a:endParaRPr lang="en-US" altLang="ru-RU" sz="1800" dirty="0">
              <a:cs typeface="Arial" panose="020B0604020202020204" pitchFamily="34" charset="0"/>
            </a:endParaRPr>
          </a:p>
          <a:p>
            <a:pPr>
              <a:lnSpc>
                <a:spcPct val="150000"/>
              </a:lnSpc>
              <a:buFont typeface="Wingdings" panose="05000000000000000000" pitchFamily="2" charset="2"/>
              <a:buChar char="§"/>
            </a:pPr>
            <a:r>
              <a:rPr lang="az-Latn-AZ" altLang="ru-RU" sz="1800" dirty="0">
                <a:solidFill>
                  <a:srgbClr val="002060"/>
                </a:solidFill>
                <a:ea typeface="SimSun" panose="02010600030101010101" pitchFamily="2" charset="-122"/>
                <a:cs typeface="Arial" panose="020B0604020202020204" pitchFamily="34" charset="0"/>
              </a:rPr>
              <a:t>Treninq materialları</a:t>
            </a:r>
            <a:r>
              <a:rPr lang="en-US" altLang="ru-RU" sz="1800" dirty="0">
                <a:solidFill>
                  <a:srgbClr val="002060"/>
                </a:solidFill>
                <a:ea typeface="SimSun" panose="02010600030101010101" pitchFamily="2" charset="-122"/>
                <a:cs typeface="Arial" panose="020B0604020202020204" pitchFamily="34" charset="0"/>
              </a:rPr>
              <a:t> </a:t>
            </a:r>
            <a:r>
              <a:rPr lang="az-Latn-AZ" altLang="ru-RU" sz="1800" dirty="0">
                <a:solidFill>
                  <a:srgbClr val="002060"/>
                </a:solidFill>
                <a:ea typeface="SimSun" panose="02010600030101010101" pitchFamily="2" charset="-122"/>
                <a:cs typeface="Arial" panose="020B0604020202020204" pitchFamily="34" charset="0"/>
              </a:rPr>
              <a:t>və təlimlər üçün video dərs</a:t>
            </a:r>
            <a:r>
              <a:rPr lang="en-US" altLang="ru-RU" sz="1800" dirty="0">
                <a:solidFill>
                  <a:srgbClr val="002060"/>
                </a:solidFill>
                <a:ea typeface="SimSun" panose="02010600030101010101" pitchFamily="2" charset="-122"/>
                <a:cs typeface="Arial" panose="020B0604020202020204" pitchFamily="34" charset="0"/>
              </a:rPr>
              <a:t>l</a:t>
            </a:r>
            <a:r>
              <a:rPr lang="az-Latn-AZ" altLang="ru-RU" sz="1800" dirty="0">
                <a:solidFill>
                  <a:srgbClr val="002060"/>
                </a:solidFill>
                <a:ea typeface="SimSun" panose="02010600030101010101" pitchFamily="2" charset="-122"/>
                <a:cs typeface="Arial" panose="020B0604020202020204" pitchFamily="34" charset="0"/>
              </a:rPr>
              <a:t>ər (26 video dərs)</a:t>
            </a:r>
            <a:r>
              <a:rPr lang="en-US" altLang="ru-RU" sz="1800" dirty="0">
                <a:solidFill>
                  <a:srgbClr val="002060"/>
                </a:solidFill>
                <a:ea typeface="SimSun" panose="02010600030101010101" pitchFamily="2" charset="-122"/>
                <a:cs typeface="Arial" panose="020B0604020202020204" pitchFamily="34" charset="0"/>
              </a:rPr>
              <a:t>.</a:t>
            </a:r>
            <a:endParaRPr lang="en-US" altLang="ru-RU" sz="2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sz="3200" b="1" dirty="0"/>
              <a:t>SERP: Özünə xidmət</a:t>
            </a:r>
            <a:endParaRPr lang="en-US" sz="3200" b="1"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2222"/>
          <a:stretch/>
        </p:blipFill>
        <p:spPr>
          <a:xfrm>
            <a:off x="2593367" y="980728"/>
            <a:ext cx="6299113" cy="223224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1883" y="3429000"/>
            <a:ext cx="6292605" cy="2890665"/>
          </a:xfrm>
          <a:prstGeom prst="rect">
            <a:avLst/>
          </a:prstGeom>
        </p:spPr>
      </p:pic>
      <p:sp>
        <p:nvSpPr>
          <p:cNvPr id="6" name="Content Placeholder 4"/>
          <p:cNvSpPr txBox="1">
            <a:spLocks/>
          </p:cNvSpPr>
          <p:nvPr/>
        </p:nvSpPr>
        <p:spPr bwMode="auto">
          <a:xfrm>
            <a:off x="-47" y="1844824"/>
            <a:ext cx="2593414"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Hər bir işçinin hesablanmış əmək haqqı məlumatlarına baxmaq imkanı</a:t>
            </a:r>
          </a:p>
          <a:p>
            <a:pPr>
              <a:buFont typeface="Wingdings" panose="05000000000000000000" pitchFamily="2" charset="2"/>
              <a:buChar char="§"/>
            </a:pPr>
            <a:r>
              <a:rPr lang="az-Latn-AZ" altLang="ru-RU" sz="1600" dirty="0"/>
              <a:t>İşçinin hesablanmış əmək haqqı məlumatları haqında aylıq və illik hesabatların alınması imkanı</a:t>
            </a:r>
          </a:p>
        </p:txBody>
      </p:sp>
    </p:spTree>
    <p:extLst>
      <p:ext uri="{BB962C8B-B14F-4D97-AF65-F5344CB8AC3E}">
        <p14:creationId xmlns:p14="http://schemas.microsoft.com/office/powerpoint/2010/main" val="737373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sz="3200" b="1" dirty="0"/>
              <a:t>SERP: İşçilər üzrə illik hesabat</a:t>
            </a:r>
            <a:endParaRPr lang="ru-RU" sz="3200" b="1" dirty="0"/>
          </a:p>
        </p:txBody>
      </p:sp>
      <p:pic>
        <p:nvPicPr>
          <p:cNvPr id="4" name="Объект 3"/>
          <p:cNvPicPr>
            <a:picLocks noGrp="1" noChangeAspect="1"/>
          </p:cNvPicPr>
          <p:nvPr>
            <p:ph idx="1"/>
          </p:nvPr>
        </p:nvPicPr>
        <p:blipFill rotWithShape="1">
          <a:blip r:embed="rId5"/>
          <a:srcRect t="10424" r="27121" b="7133"/>
          <a:stretch/>
        </p:blipFill>
        <p:spPr>
          <a:xfrm>
            <a:off x="2699792" y="1268760"/>
            <a:ext cx="6192688" cy="4464496"/>
          </a:xfrm>
          <a:prstGeom prst="rect">
            <a:avLst/>
          </a:prstGeom>
          <a:ln w="12700">
            <a:solidFill>
              <a:srgbClr val="000066"/>
            </a:solidFill>
          </a:ln>
        </p:spPr>
      </p:pic>
      <p:sp>
        <p:nvSpPr>
          <p:cNvPr id="5" name="Content Placeholder 4"/>
          <p:cNvSpPr txBox="1">
            <a:spLocks/>
          </p:cNvSpPr>
          <p:nvPr/>
        </p:nvSpPr>
        <p:spPr bwMode="auto">
          <a:xfrm>
            <a:off x="35496" y="2348881"/>
            <a:ext cx="2339752"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Hər bir işçi üzrə illik əmək haqqı hesabatının alınması imkanı</a:t>
            </a:r>
          </a:p>
        </p:txBody>
      </p:sp>
      <p:pic>
        <p:nvPicPr>
          <p:cNvPr id="3" name="Slayd 4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649538" y="3529013"/>
            <a:ext cx="609600" cy="609600"/>
          </a:xfrm>
          <a:prstGeom prst="rect">
            <a:avLst/>
          </a:prstGeom>
        </p:spPr>
      </p:pic>
    </p:spTree>
    <p:extLst>
      <p:ext uri="{BB962C8B-B14F-4D97-AF65-F5344CB8AC3E}">
        <p14:creationId xmlns:p14="http://schemas.microsoft.com/office/powerpoint/2010/main" val="86431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sz="3200" b="1" dirty="0">
                <a:ea typeface="ヒラギノ角ゴ Pro W3"/>
                <a:cs typeface="ヒラギノ角ゴ Pro W3"/>
              </a:rPr>
              <a:t>SERP: </a:t>
            </a:r>
            <a:r>
              <a:rPr lang="az-Latn-AZ" sz="3200" b="1" dirty="0"/>
              <a:t>DSMF hesabatları</a:t>
            </a:r>
            <a:endParaRPr lang="en-US" sz="3200" b="1" dirty="0"/>
          </a:p>
        </p:txBody>
      </p:sp>
      <p:pic>
        <p:nvPicPr>
          <p:cNvPr id="4" name="Picture 3"/>
          <p:cNvPicPr>
            <a:picLocks noChangeAspect="1"/>
          </p:cNvPicPr>
          <p:nvPr/>
        </p:nvPicPr>
        <p:blipFill rotWithShape="1">
          <a:blip r:embed="rId5"/>
          <a:srcRect l="14853" t="7160" r="11256"/>
          <a:stretch/>
        </p:blipFill>
        <p:spPr>
          <a:xfrm>
            <a:off x="179512" y="980728"/>
            <a:ext cx="8852817" cy="5112568"/>
          </a:xfrm>
          <a:prstGeom prst="rect">
            <a:avLst/>
          </a:prstGeom>
          <a:ln w="12700">
            <a:solidFill>
              <a:srgbClr val="000066"/>
            </a:solidFill>
          </a:ln>
        </p:spPr>
      </p:pic>
      <p:pic>
        <p:nvPicPr>
          <p:cNvPr id="3" name="Slayd 4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003675" y="3005138"/>
            <a:ext cx="609600" cy="609600"/>
          </a:xfrm>
          <a:prstGeom prst="rect">
            <a:avLst/>
          </a:prstGeom>
        </p:spPr>
      </p:pic>
    </p:spTree>
    <p:extLst>
      <p:ext uri="{BB962C8B-B14F-4D97-AF65-F5344CB8AC3E}">
        <p14:creationId xmlns:p14="http://schemas.microsoft.com/office/powerpoint/2010/main" val="4117573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az-Latn-AZ" sz="3200" b="1" dirty="0">
                <a:ea typeface="ヒラギノ角ゴ Pro W3"/>
                <a:cs typeface="ヒラギノ角ゴ Pro W3"/>
              </a:rPr>
              <a:t>SERP: </a:t>
            </a:r>
            <a:r>
              <a:rPr lang="az-Latn-AZ" sz="3200" b="1" dirty="0"/>
              <a:t>Vahid bəyannamə</a:t>
            </a:r>
            <a:endParaRPr lang="en-US" sz="3200" b="1" dirty="0"/>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3775" t="13987" r="15350" b="78264"/>
          <a:stretch/>
        </p:blipFill>
        <p:spPr>
          <a:xfrm>
            <a:off x="2381855" y="1083180"/>
            <a:ext cx="6480720" cy="504056"/>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3774" t="21260" r="33463" b="7412"/>
          <a:stretch/>
        </p:blipFill>
        <p:spPr>
          <a:xfrm>
            <a:off x="2381855" y="1597629"/>
            <a:ext cx="6619270" cy="4639683"/>
          </a:xfrm>
          <a:prstGeom prst="rect">
            <a:avLst/>
          </a:prstGeom>
        </p:spPr>
      </p:pic>
      <p:sp>
        <p:nvSpPr>
          <p:cNvPr id="3" name="Rectangle 2"/>
          <p:cNvSpPr/>
          <p:nvPr/>
        </p:nvSpPr>
        <p:spPr>
          <a:xfrm>
            <a:off x="2381855" y="1083180"/>
            <a:ext cx="6619270" cy="5226140"/>
          </a:xfrm>
          <a:prstGeom prst="rect">
            <a:avLst/>
          </a:prstGeom>
          <a:noFill/>
          <a:ln w="127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4"/>
          <p:cNvSpPr txBox="1">
            <a:spLocks/>
          </p:cNvSpPr>
          <p:nvPr/>
        </p:nvSpPr>
        <p:spPr bwMode="auto">
          <a:xfrm>
            <a:off x="251520" y="1840770"/>
            <a:ext cx="2051720" cy="447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en-US" sz="1600" dirty="0" err="1"/>
              <a:t>Muzdlu</a:t>
            </a:r>
            <a:r>
              <a:rPr lang="en-US" sz="1600" dirty="0"/>
              <a:t> </a:t>
            </a:r>
            <a:r>
              <a:rPr lang="en-US" sz="1600" dirty="0" err="1"/>
              <a:t>və</a:t>
            </a:r>
            <a:r>
              <a:rPr lang="en-US" sz="1600" dirty="0"/>
              <a:t> </a:t>
            </a:r>
            <a:r>
              <a:rPr lang="en-US" sz="1600" dirty="0" err="1"/>
              <a:t>qeyri-muzdlu</a:t>
            </a:r>
            <a:r>
              <a:rPr lang="en-US" sz="1600" dirty="0"/>
              <a:t> </a:t>
            </a:r>
            <a:r>
              <a:rPr lang="en-US" sz="1600" dirty="0" err="1"/>
              <a:t>işlə</a:t>
            </a:r>
            <a:r>
              <a:rPr lang="en-US" sz="1600" dirty="0"/>
              <a:t> </a:t>
            </a:r>
            <a:r>
              <a:rPr lang="en-US" sz="1600" dirty="0" err="1"/>
              <a:t>əlaqədar</a:t>
            </a:r>
            <a:r>
              <a:rPr lang="en-US" sz="1600" dirty="0"/>
              <a:t> </a:t>
            </a:r>
            <a:r>
              <a:rPr lang="en-US" sz="1600" dirty="0" err="1"/>
              <a:t>vahid</a:t>
            </a:r>
            <a:r>
              <a:rPr lang="en-US" sz="1600" dirty="0"/>
              <a:t> </a:t>
            </a:r>
            <a:r>
              <a:rPr lang="en-US" sz="1600" dirty="0" err="1"/>
              <a:t>bəyannamə</a:t>
            </a:r>
            <a:r>
              <a:rPr lang="en-US" sz="1600" dirty="0"/>
              <a:t> (</a:t>
            </a:r>
            <a:r>
              <a:rPr lang="en-US" sz="1600" dirty="0" err="1"/>
              <a:t>Vergi</a:t>
            </a:r>
            <a:r>
              <a:rPr lang="en-US" sz="1600" dirty="0"/>
              <a:t> MDSS İS İTS)</a:t>
            </a:r>
            <a:endParaRPr lang="az-Latn-AZ" altLang="ru-RU" sz="1600" dirty="0"/>
          </a:p>
        </p:txBody>
      </p:sp>
      <p:pic>
        <p:nvPicPr>
          <p:cNvPr id="7" name="Şəkil 6">
            <a:extLst>
              <a:ext uri="{FF2B5EF4-FFF2-40B4-BE49-F238E27FC236}">
                <a16:creationId xmlns:a16="http://schemas.microsoft.com/office/drawing/2014/main" id="{3B281814-284D-45EB-BC45-C88C505216C4}"/>
              </a:ext>
            </a:extLst>
          </p:cNvPr>
          <p:cNvPicPr>
            <a:picLocks noChangeAspect="1"/>
          </p:cNvPicPr>
          <p:nvPr/>
        </p:nvPicPr>
        <p:blipFill>
          <a:blip r:embed="rId6"/>
          <a:stretch>
            <a:fillRect/>
          </a:stretch>
        </p:blipFill>
        <p:spPr>
          <a:xfrm>
            <a:off x="2381854" y="1111543"/>
            <a:ext cx="6762146" cy="5226140"/>
          </a:xfrm>
          <a:prstGeom prst="rect">
            <a:avLst/>
          </a:prstGeom>
        </p:spPr>
      </p:pic>
      <p:pic>
        <p:nvPicPr>
          <p:cNvPr id="10" name="Slayd 48">
            <a:hlinkClick r:id="" action="ppaction://media"/>
            <a:extLst>
              <a:ext uri="{FF2B5EF4-FFF2-40B4-BE49-F238E27FC236}">
                <a16:creationId xmlns:a16="http://schemas.microsoft.com/office/drawing/2014/main" id="{503D2887-83B1-4AB2-921E-7EC6548C3C1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033978" y="3368822"/>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Title 1"/>
          <p:cNvSpPr txBox="1">
            <a:spLocks/>
          </p:cNvSpPr>
          <p:nvPr/>
        </p:nvSpPr>
        <p:spPr bwMode="auto">
          <a:xfrm>
            <a:off x="1050437" y="111133"/>
            <a:ext cx="7934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ru-RU" b="1" dirty="0">
                <a:solidFill>
                  <a:schemeClr val="bg1"/>
                </a:solidFill>
                <a:latin typeface="Arial" panose="020B0604020202020204" pitchFamily="34" charset="0"/>
                <a:ea typeface="ヒラギノ角ゴ Pro W3"/>
                <a:cs typeface="ヒラギノ角ゴ Pro W3"/>
              </a:rPr>
              <a:t>SERP: Hesablar Planı</a:t>
            </a:r>
            <a:endParaRPr lang="en-US" altLang="ru-RU" b="1" dirty="0">
              <a:solidFill>
                <a:schemeClr val="bg1"/>
              </a:solidFill>
              <a:latin typeface="Arial" panose="020B0604020202020204" pitchFamily="34" charset="0"/>
              <a:ea typeface="ヒラギノ角ゴ Pro W3"/>
              <a:cs typeface="ヒラギノ角ゴ Pro W3"/>
            </a:endParaRPr>
          </a:p>
        </p:txBody>
      </p:sp>
      <p:grpSp>
        <p:nvGrpSpPr>
          <p:cNvPr id="2" name="Group 1"/>
          <p:cNvGrpSpPr/>
          <p:nvPr/>
        </p:nvGrpSpPr>
        <p:grpSpPr>
          <a:xfrm>
            <a:off x="5017600" y="3644900"/>
            <a:ext cx="3023617" cy="2160588"/>
            <a:chOff x="4973067" y="3286124"/>
            <a:chExt cx="3095625" cy="2160588"/>
          </a:xfrm>
        </p:grpSpPr>
        <p:sp>
          <p:nvSpPr>
            <p:cNvPr id="3" name="Rounded Rectangle 2"/>
            <p:cNvSpPr/>
            <p:nvPr/>
          </p:nvSpPr>
          <p:spPr>
            <a:xfrm>
              <a:off x="4973067" y="3286124"/>
              <a:ext cx="3095625" cy="2160588"/>
            </a:xfrm>
            <a:prstGeom prst="roundRect">
              <a:avLst/>
            </a:prstGeom>
            <a:solidFill>
              <a:schemeClr val="bg1"/>
            </a:solidFill>
            <a:ln w="762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40964" name="Picture 1" descr="Screen Clipping"/>
            <p:cNvPicPr>
              <a:picLocks noChangeAspect="1"/>
            </p:cNvPicPr>
            <p:nvPr/>
          </p:nvPicPr>
          <p:blipFill>
            <a:blip r:embed="rId5">
              <a:extLst>
                <a:ext uri="{28A0092B-C50C-407E-A947-70E740481C1C}">
                  <a14:useLocalDpi xmlns:a14="http://schemas.microsoft.com/office/drawing/2010/main" val="0"/>
                </a:ext>
              </a:extLst>
            </a:blip>
            <a:srcRect t="10326"/>
            <a:stretch>
              <a:fillRect/>
            </a:stretch>
          </p:blipFill>
          <p:spPr bwMode="auto">
            <a:xfrm>
              <a:off x="5164360" y="3428205"/>
              <a:ext cx="2713038" cy="18764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017600" y="1136282"/>
            <a:ext cx="3023617" cy="2160588"/>
            <a:chOff x="2196999" y="1196181"/>
            <a:chExt cx="3023617" cy="2160588"/>
          </a:xfrm>
        </p:grpSpPr>
        <p:sp>
          <p:nvSpPr>
            <p:cNvPr id="8" name="Rounded Rectangle 7"/>
            <p:cNvSpPr/>
            <p:nvPr/>
          </p:nvSpPr>
          <p:spPr>
            <a:xfrm>
              <a:off x="2196999" y="1196181"/>
              <a:ext cx="3023617" cy="2160588"/>
            </a:xfrm>
            <a:prstGeom prst="roundRect">
              <a:avLst/>
            </a:prstGeom>
            <a:solidFill>
              <a:schemeClr val="bg1"/>
            </a:solidFill>
            <a:ln w="762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4" name="Picture 3"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0414" y="1392608"/>
              <a:ext cx="2632254" cy="1767734"/>
            </a:xfrm>
            <a:prstGeom prst="rect">
              <a:avLst/>
            </a:prstGeom>
            <a:ln>
              <a:noFill/>
            </a:ln>
          </p:spPr>
        </p:pic>
      </p:grpSp>
      <p:sp>
        <p:nvSpPr>
          <p:cNvPr id="5" name="TextBox 4"/>
          <p:cNvSpPr txBox="1"/>
          <p:nvPr/>
        </p:nvSpPr>
        <p:spPr>
          <a:xfrm>
            <a:off x="413187" y="1247080"/>
            <a:ext cx="3816424" cy="1938992"/>
          </a:xfrm>
          <a:prstGeom prst="rect">
            <a:avLst/>
          </a:prstGeom>
          <a:noFill/>
        </p:spPr>
        <p:txBody>
          <a:bodyPr wrap="square" rtlCol="0">
            <a:spAutoFit/>
          </a:bodyPr>
          <a:lstStyle/>
          <a:p>
            <a:pPr algn="ctr"/>
            <a:r>
              <a:rPr lang="az-Latn-AZ" sz="2400" dirty="0">
                <a:solidFill>
                  <a:srgbClr val="000066"/>
                </a:solidFill>
              </a:rPr>
              <a:t>Maliyyə hesabatlarının beynəlxalq standartlarına əsasən mühasibat uçotunun aparılması qaydaları üzrə </a:t>
            </a:r>
            <a:r>
              <a:rPr lang="az-Latn-AZ" sz="2400" u="sng" dirty="0">
                <a:solidFill>
                  <a:srgbClr val="000066"/>
                </a:solidFill>
              </a:rPr>
              <a:t>hesablar planı</a:t>
            </a:r>
            <a:endParaRPr lang="en-US" sz="2400" u="sng" dirty="0">
              <a:solidFill>
                <a:srgbClr val="000066"/>
              </a:solidFill>
            </a:endParaRPr>
          </a:p>
        </p:txBody>
      </p:sp>
      <p:sp>
        <p:nvSpPr>
          <p:cNvPr id="12" name="TextBox 11"/>
          <p:cNvSpPr txBox="1"/>
          <p:nvPr/>
        </p:nvSpPr>
        <p:spPr>
          <a:xfrm>
            <a:off x="544678" y="3429000"/>
            <a:ext cx="3553441" cy="3108543"/>
          </a:xfrm>
          <a:prstGeom prst="rect">
            <a:avLst/>
          </a:prstGeom>
          <a:noFill/>
        </p:spPr>
        <p:txBody>
          <a:bodyPr wrap="square" rtlCol="0">
            <a:spAutoFit/>
          </a:bodyPr>
          <a:lstStyle/>
          <a:p>
            <a:pPr algn="ctr"/>
            <a:r>
              <a:rPr lang="az-Latn-AZ" sz="2400" dirty="0">
                <a:solidFill>
                  <a:srgbClr val="000066"/>
                </a:solidFill>
              </a:rPr>
              <a:t>İctimai sektor üçün Maliyyə hesabatlarının beynəlxalq standartlarına əsasən mühasibat uçotunun aparılması qaydaları üzrə </a:t>
            </a:r>
          </a:p>
          <a:p>
            <a:pPr algn="ctr"/>
            <a:r>
              <a:rPr lang="az-Latn-AZ" sz="2400" u="sng" dirty="0">
                <a:solidFill>
                  <a:srgbClr val="000066"/>
                </a:solidFill>
              </a:rPr>
              <a:t>hesablar planı</a:t>
            </a:r>
            <a:endParaRPr lang="en-US" sz="2400" u="sng" dirty="0">
              <a:solidFill>
                <a:srgbClr val="000066"/>
              </a:solidFill>
            </a:endParaRPr>
          </a:p>
          <a:p>
            <a:pPr algn="ctr"/>
            <a:endParaRPr lang="en-US" sz="2800" b="1" dirty="0">
              <a:solidFill>
                <a:srgbClr val="000066"/>
              </a:solidFill>
            </a:endParaRPr>
          </a:p>
        </p:txBody>
      </p:sp>
      <p:pic>
        <p:nvPicPr>
          <p:cNvPr id="7" name="Slayd 5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630738" y="4410075"/>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ransition advTm="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Title 1"/>
          <p:cNvSpPr txBox="1">
            <a:spLocks/>
          </p:cNvSpPr>
          <p:nvPr/>
        </p:nvSpPr>
        <p:spPr bwMode="auto">
          <a:xfrm>
            <a:off x="1042988" y="116632"/>
            <a:ext cx="7934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ru-RU" b="1" dirty="0">
                <a:solidFill>
                  <a:schemeClr val="bg1"/>
                </a:solidFill>
                <a:latin typeface="Arial" panose="020B0604020202020204" pitchFamily="34" charset="0"/>
                <a:ea typeface="ヒラギノ角ゴ Pro W3"/>
                <a:cs typeface="ヒラギノ角ゴ Pro W3"/>
              </a:rPr>
              <a:t>SERP: Hesablar Planı</a:t>
            </a:r>
            <a:endParaRPr lang="en-US" altLang="ru-RU" b="1" dirty="0">
              <a:solidFill>
                <a:schemeClr val="bg1"/>
              </a:solidFill>
              <a:latin typeface="Arial" panose="020B0604020202020204" pitchFamily="34" charset="0"/>
              <a:ea typeface="ヒラギノ角ゴ Pro W3"/>
              <a:cs typeface="ヒラギノ角ゴ Pro W3"/>
            </a:endParaRPr>
          </a:p>
        </p:txBody>
      </p:sp>
      <p:pic>
        <p:nvPicPr>
          <p:cNvPr id="40963" name="Рисунок 1"/>
          <p:cNvPicPr>
            <a:picLocks noChangeAspect="1"/>
          </p:cNvPicPr>
          <p:nvPr/>
        </p:nvPicPr>
        <p:blipFill rotWithShape="1">
          <a:blip r:embed="rId5">
            <a:extLst>
              <a:ext uri="{28A0092B-C50C-407E-A947-70E740481C1C}">
                <a14:useLocalDpi xmlns:a14="http://schemas.microsoft.com/office/drawing/2010/main" val="0"/>
              </a:ext>
            </a:extLst>
          </a:blip>
          <a:srcRect l="388" t="13" r="31100" b="18425"/>
          <a:stretch/>
        </p:blipFill>
        <p:spPr bwMode="auto">
          <a:xfrm>
            <a:off x="2712617" y="1196752"/>
            <a:ext cx="6264696" cy="4464496"/>
          </a:xfrm>
          <a:prstGeom prst="rect">
            <a:avLst/>
          </a:prstGeom>
          <a:noFill/>
          <a:ln w="1270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3" name="Content Placeholder 4"/>
          <p:cNvSpPr txBox="1">
            <a:spLocks/>
          </p:cNvSpPr>
          <p:nvPr/>
        </p:nvSpPr>
        <p:spPr bwMode="auto">
          <a:xfrm>
            <a:off x="0" y="1628800"/>
            <a:ext cx="2593414"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dirty="0"/>
              <a:t>Hesabların sayını, qruplaşmasını, uçot obyektləri və məqsədlərindən asılı olaraq rəqəmlə işarələməni nəzərdə tutan mühasibat hesabları sistemi </a:t>
            </a:r>
            <a:endParaRPr lang="az-Latn-AZ" altLang="ru-RU" dirty="0"/>
          </a:p>
        </p:txBody>
      </p:sp>
      <p:pic>
        <p:nvPicPr>
          <p:cNvPr id="2" name="Slayd 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644008" y="4427538"/>
            <a:ext cx="609600" cy="609600"/>
          </a:xfrm>
          <a:prstGeom prst="rect">
            <a:avLst/>
          </a:prstGeom>
        </p:spPr>
      </p:pic>
    </p:spTree>
    <p:extLst>
      <p:ext uri="{BB962C8B-B14F-4D97-AF65-F5344CB8AC3E}">
        <p14:creationId xmlns:p14="http://schemas.microsoft.com/office/powerpoint/2010/main" val="3505822167"/>
      </p:ext>
    </p:extLst>
  </p:cSld>
  <p:clrMapOvr>
    <a:overrideClrMapping bg1="lt1" tx1="dk1" bg2="lt2" tx2="dk2" accent1="accent1" accent2="accent2" accent3="accent3" accent4="accent4" accent5="accent5" accent6="accent6" hlink="hlink" folHlink="folHlink"/>
  </p:clrMapOvr>
  <p:transition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az-Latn-AZ" altLang="ru-RU" sz="3200" b="1" dirty="0">
                <a:ea typeface="ヒラギノ角ゴ Pro W3"/>
                <a:cs typeface="ヒラギノ角ゴ Pro W3"/>
              </a:rPr>
              <a:t>SERP: </a:t>
            </a:r>
            <a:r>
              <a:rPr lang="az-Latn-AZ" sz="3200" b="1" dirty="0"/>
              <a:t>Büdcə soraqçaları</a:t>
            </a:r>
            <a:endParaRPr lang="en-US" sz="3200" b="1" dirty="0"/>
          </a:p>
        </p:txBody>
      </p:sp>
      <p:pic>
        <p:nvPicPr>
          <p:cNvPr id="43011" name="Picture 3"/>
          <p:cNvPicPr>
            <a:picLocks noChangeAspect="1"/>
          </p:cNvPicPr>
          <p:nvPr/>
        </p:nvPicPr>
        <p:blipFill>
          <a:blip r:embed="rId5">
            <a:extLst>
              <a:ext uri="{28A0092B-C50C-407E-A947-70E740481C1C}">
                <a14:useLocalDpi xmlns:a14="http://schemas.microsoft.com/office/drawing/2010/main" val="0"/>
              </a:ext>
            </a:extLst>
          </a:blip>
          <a:srcRect l="13618" t="7159" r="19168" b="67641"/>
          <a:stretch>
            <a:fillRect/>
          </a:stretch>
        </p:blipFill>
        <p:spPr bwMode="auto">
          <a:xfrm>
            <a:off x="438474" y="1084741"/>
            <a:ext cx="8314805" cy="30099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3618" t="14537" r="69911" b="67641"/>
          <a:stretch/>
        </p:blipFill>
        <p:spPr bwMode="auto">
          <a:xfrm>
            <a:off x="3158826" y="1982842"/>
            <a:ext cx="2487316" cy="208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95736" y="1858613"/>
            <a:ext cx="2088232" cy="1957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70296" y="2002506"/>
            <a:ext cx="2068710" cy="1858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p:cNvSpPr txBox="1">
            <a:spLocks/>
          </p:cNvSpPr>
          <p:nvPr/>
        </p:nvSpPr>
        <p:spPr bwMode="auto">
          <a:xfrm>
            <a:off x="259023" y="4437112"/>
            <a:ext cx="8742101"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dirty="0"/>
              <a:t>Təşkilatın yerinə yetirdiyi bütün büdcə növlərinə dair əsas məlumatların: büdcənin adı, maliyyə mənbəyi, Xəzinə Hesab kitabının kodu, fond, funksional təsnifat kodu, bitmə tarixi və büdcə barədə digər qeydlərin  saxlanması imkanı. </a:t>
            </a:r>
            <a:endParaRPr lang="az-Latn-AZ" altLang="ru-RU" dirty="0"/>
          </a:p>
        </p:txBody>
      </p:sp>
      <p:pic>
        <p:nvPicPr>
          <p:cNvPr id="5" name="Slayd 5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530475" y="4443413"/>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101600"/>
            <a:ext cx="8329736" cy="762000"/>
          </a:xfrm>
        </p:spPr>
        <p:txBody>
          <a:bodyPr/>
          <a:lstStyle/>
          <a:p>
            <a:r>
              <a:rPr lang="az-Latn-AZ" altLang="ru-RU" sz="2800" b="1" dirty="0">
                <a:ea typeface="ヒラギノ角ゴ Pro W3"/>
                <a:cs typeface="ヒラギノ角ゴ Pro W3"/>
              </a:rPr>
              <a:t>SERP: </a:t>
            </a:r>
            <a:r>
              <a:rPr lang="az-Latn-AZ" sz="2800" b="1" dirty="0"/>
              <a:t>Müəssisənin bank hesabları soraqçası</a:t>
            </a:r>
            <a:endParaRPr lang="en-US" sz="2800" b="1" dirty="0"/>
          </a:p>
        </p:txBody>
      </p:sp>
      <p:pic>
        <p:nvPicPr>
          <p:cNvPr id="4" name="Picture 3"/>
          <p:cNvPicPr>
            <a:picLocks noChangeAspect="1"/>
          </p:cNvPicPr>
          <p:nvPr/>
        </p:nvPicPr>
        <p:blipFill rotWithShape="1">
          <a:blip r:embed="rId5"/>
          <a:srcRect l="13642" t="7159" b="67590"/>
          <a:stretch/>
        </p:blipFill>
        <p:spPr>
          <a:xfrm>
            <a:off x="179512" y="1219600"/>
            <a:ext cx="8667818" cy="1777352"/>
          </a:xfrm>
          <a:prstGeom prst="rect">
            <a:avLst/>
          </a:prstGeom>
          <a:ln w="12700">
            <a:solidFill>
              <a:srgbClr val="000066"/>
            </a:solidFill>
          </a:ln>
        </p:spPr>
      </p:pic>
      <p:sp>
        <p:nvSpPr>
          <p:cNvPr id="5" name="Content Placeholder 4"/>
          <p:cNvSpPr txBox="1">
            <a:spLocks/>
          </p:cNvSpPr>
          <p:nvPr/>
        </p:nvSpPr>
        <p:spPr bwMode="auto">
          <a:xfrm>
            <a:off x="251519" y="3429000"/>
            <a:ext cx="8617607"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dirty="0"/>
              <a:t>Soraqçada təşkilatın  maliyyə fəaliyyəti ilə bağlı olan</a:t>
            </a:r>
            <a:r>
              <a:rPr lang="en-US" dirty="0"/>
              <a:t> </a:t>
            </a:r>
            <a:r>
              <a:rPr lang="az-Latn-AZ" dirty="0"/>
              <a:t>bütün bank hesabları haqqında məlumatın saxlanılması</a:t>
            </a:r>
          </a:p>
          <a:p>
            <a:pPr>
              <a:buFont typeface="Wingdings" panose="05000000000000000000" pitchFamily="2" charset="2"/>
              <a:buChar char="§"/>
            </a:pPr>
            <a:r>
              <a:rPr lang="az-Latn-AZ" dirty="0"/>
              <a:t> Məlumatın bütün banklar və müəssisənin  bank hesablarına aid olan bütün valyutalar üzrə saxlanılması imkanı. </a:t>
            </a:r>
            <a:endParaRPr lang="az-Latn-AZ" altLang="ru-RU" dirty="0"/>
          </a:p>
        </p:txBody>
      </p:sp>
      <p:pic>
        <p:nvPicPr>
          <p:cNvPr id="3" name="Slayd 5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751138" y="3462338"/>
            <a:ext cx="609600" cy="609600"/>
          </a:xfrm>
          <a:prstGeom prst="rect">
            <a:avLst/>
          </a:prstGeom>
        </p:spPr>
      </p:pic>
    </p:spTree>
    <p:extLst>
      <p:ext uri="{BB962C8B-B14F-4D97-AF65-F5344CB8AC3E}">
        <p14:creationId xmlns:p14="http://schemas.microsoft.com/office/powerpoint/2010/main" val="3601936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altLang="ru-RU" sz="3200" b="1" dirty="0">
                <a:ea typeface="ヒラギノ角ゴ Pro W3"/>
                <a:cs typeface="ヒラギノ角ゴ Pro W3"/>
              </a:rPr>
              <a:t>SERP: </a:t>
            </a:r>
            <a:r>
              <a:rPr lang="az-Latn-AZ" sz="3200" b="1" dirty="0"/>
              <a:t>Kontragentlər soraqçası</a:t>
            </a:r>
            <a:endParaRPr lang="en-US" sz="3200" b="1" dirty="0"/>
          </a:p>
        </p:txBody>
      </p:sp>
      <p:pic>
        <p:nvPicPr>
          <p:cNvPr id="4" name="Picture 3"/>
          <p:cNvPicPr>
            <a:picLocks noChangeAspect="1"/>
          </p:cNvPicPr>
          <p:nvPr/>
        </p:nvPicPr>
        <p:blipFill rotWithShape="1">
          <a:blip r:embed="rId5"/>
          <a:srcRect l="20723" t="20391" r="24844" b="25521"/>
          <a:stretch/>
        </p:blipFill>
        <p:spPr>
          <a:xfrm>
            <a:off x="2633033" y="1079050"/>
            <a:ext cx="6323613" cy="4032448"/>
          </a:xfrm>
          <a:prstGeom prst="rect">
            <a:avLst/>
          </a:prstGeom>
          <a:ln w="12700">
            <a:solidFill>
              <a:srgbClr val="000066"/>
            </a:solidFill>
          </a:ln>
        </p:spPr>
      </p:pic>
      <p:sp>
        <p:nvSpPr>
          <p:cNvPr id="5" name="Content Placeholder 4"/>
          <p:cNvSpPr txBox="1">
            <a:spLocks/>
          </p:cNvSpPr>
          <p:nvPr/>
        </p:nvSpPr>
        <p:spPr bwMode="auto">
          <a:xfrm>
            <a:off x="148573" y="2024844"/>
            <a:ext cx="2504369"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dirty="0">
                <a:ea typeface="MS Mincho" panose="02020609040205080304" pitchFamily="49" charset="-128"/>
                <a:cs typeface="Arial" panose="020B0604020202020204" pitchFamily="34" charset="0"/>
              </a:rPr>
              <a:t>Soraqçada kontragentlərə dair əsas məlumatların saxlanılması imkanı. </a:t>
            </a:r>
            <a:endParaRPr lang="en-US" dirty="0">
              <a:cs typeface="Arial" panose="020B0604020202020204" pitchFamily="34" charset="0"/>
            </a:endParaRPr>
          </a:p>
        </p:txBody>
      </p:sp>
      <p:pic>
        <p:nvPicPr>
          <p:cNvPr id="3" name="Slayd 5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886075" y="3681413"/>
            <a:ext cx="609600" cy="609600"/>
          </a:xfrm>
          <a:prstGeom prst="rect">
            <a:avLst/>
          </a:prstGeom>
        </p:spPr>
      </p:pic>
    </p:spTree>
    <p:extLst>
      <p:ext uri="{BB962C8B-B14F-4D97-AF65-F5344CB8AC3E}">
        <p14:creationId xmlns:p14="http://schemas.microsoft.com/office/powerpoint/2010/main" val="1914760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az-Latn-AZ" altLang="ru-RU" sz="3200" b="1" dirty="0">
                <a:ea typeface="ヒラギノ角ゴ Pro W3"/>
                <a:cs typeface="ヒラギノ角ゴ Pro W3"/>
              </a:rPr>
              <a:t>SERP: </a:t>
            </a:r>
            <a:r>
              <a:rPr lang="en-US" altLang="az-Latn-AZ" sz="3200" b="1" dirty="0" err="1"/>
              <a:t>Banklar</a:t>
            </a:r>
            <a:r>
              <a:rPr lang="az-Latn-AZ" altLang="az-Latn-AZ" sz="3200" b="1" dirty="0"/>
              <a:t> soraqçası</a:t>
            </a:r>
            <a:endParaRPr lang="en-US" altLang="az-Latn-AZ" sz="3200" b="1" dirty="0"/>
          </a:p>
        </p:txBody>
      </p:sp>
      <p:pic>
        <p:nvPicPr>
          <p:cNvPr id="4198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5777" y="1196752"/>
            <a:ext cx="6405866" cy="410445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Content Placeholder 4"/>
          <p:cNvSpPr txBox="1">
            <a:spLocks/>
          </p:cNvSpPr>
          <p:nvPr/>
        </p:nvSpPr>
        <p:spPr bwMode="auto">
          <a:xfrm>
            <a:off x="323528" y="1124744"/>
            <a:ext cx="2504369"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dirty="0">
                <a:ea typeface="MS Mincho" panose="02020609040205080304" pitchFamily="49" charset="-128"/>
                <a:cs typeface="Arial" panose="020B0604020202020204" pitchFamily="34" charset="0"/>
              </a:rPr>
              <a:t>Mərkəzi bankda qeydiyyatdan keçmiş bütün bankların rekvizitləri haqqında </a:t>
            </a:r>
          </a:p>
          <a:p>
            <a:pPr marL="0" indent="0">
              <a:buNone/>
            </a:pPr>
            <a:r>
              <a:rPr lang="az-Latn-AZ" dirty="0">
                <a:ea typeface="MS Mincho" panose="02020609040205080304" pitchFamily="49" charset="-128"/>
                <a:cs typeface="Arial" panose="020B0604020202020204" pitchFamily="34" charset="0"/>
              </a:rPr>
              <a:t>     məlumat</a:t>
            </a:r>
            <a:endParaRPr lang="en-US" dirty="0">
              <a:cs typeface="Arial" panose="020B0604020202020204" pitchFamily="34" charset="0"/>
            </a:endParaRPr>
          </a:p>
        </p:txBody>
      </p:sp>
      <p:pic>
        <p:nvPicPr>
          <p:cNvPr id="2" name="Slayd 5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614738" y="3495675"/>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ransition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37"/>
          <p:cNvGrpSpPr>
            <a:grpSpLocks/>
          </p:cNvGrpSpPr>
          <p:nvPr/>
        </p:nvGrpSpPr>
        <p:grpSpPr bwMode="auto">
          <a:xfrm>
            <a:off x="2308225" y="1189038"/>
            <a:ext cx="3784600" cy="3379787"/>
            <a:chOff x="1516063" y="1628775"/>
            <a:chExt cx="6208712" cy="4176713"/>
          </a:xfrm>
        </p:grpSpPr>
        <p:pic>
          <p:nvPicPr>
            <p:cNvPr id="18498" name="Рисунок 201" descr="new0202.png"/>
            <p:cNvPicPr>
              <a:picLocks noChangeAspect="1"/>
            </p:cNvPicPr>
            <p:nvPr/>
          </p:nvPicPr>
          <p:blipFill>
            <a:blip r:embed="rId3">
              <a:extLst>
                <a:ext uri="{28A0092B-C50C-407E-A947-70E740481C1C}">
                  <a14:useLocalDpi xmlns:a14="http://schemas.microsoft.com/office/drawing/2010/main" val="0"/>
                </a:ext>
              </a:extLst>
            </a:blip>
            <a:srcRect t="7700" r="3259" b="18970"/>
            <a:stretch>
              <a:fillRect/>
            </a:stretch>
          </p:blipFill>
          <p:spPr bwMode="auto">
            <a:xfrm>
              <a:off x="1516063" y="1628775"/>
              <a:ext cx="6208712"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 name="Rectangle 20"/>
            <p:cNvSpPr/>
            <p:nvPr/>
          </p:nvSpPr>
          <p:spPr>
            <a:xfrm>
              <a:off x="3844330" y="2748973"/>
              <a:ext cx="476592" cy="24130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51" name="Rectangle 24"/>
            <p:cNvSpPr/>
            <p:nvPr/>
          </p:nvSpPr>
          <p:spPr>
            <a:xfrm>
              <a:off x="4336548" y="3276703"/>
              <a:ext cx="1203198" cy="1565532"/>
            </a:xfrm>
            <a:prstGeom prst="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01" name="TextBox 19"/>
            <p:cNvSpPr txBox="1">
              <a:spLocks noChangeArrowheads="1"/>
            </p:cNvSpPr>
            <p:nvPr/>
          </p:nvSpPr>
          <p:spPr bwMode="auto">
            <a:xfrm>
              <a:off x="4357895" y="3133902"/>
              <a:ext cx="1290639" cy="167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az-Latn-AZ" sz="1100" b="1">
                <a:latin typeface="Arial" panose="020B0604020202020204" pitchFamily="34" charset="0"/>
                <a:ea typeface="ヒラギノ角ゴ Pro W3"/>
                <a:cs typeface="ヒラギノ角ゴ Pro W3"/>
              </a:endParaRPr>
            </a:p>
            <a:p>
              <a:pPr>
                <a:spcBef>
                  <a:spcPct val="0"/>
                </a:spcBef>
                <a:buFontTx/>
                <a:buNone/>
              </a:pPr>
              <a:r>
                <a:rPr lang="az-Latn-AZ" altLang="az-Latn-AZ" sz="800" b="1">
                  <a:solidFill>
                    <a:srgbClr val="002060"/>
                  </a:solidFill>
                  <a:latin typeface="Arial" panose="020B0604020202020204" pitchFamily="34" charset="0"/>
                  <a:ea typeface="ヒラギノ角ゴ Pro W3"/>
                  <a:cs typeface="ヒラギノ角ゴ Pro W3"/>
                </a:rPr>
                <a:t>İstifadəçi hesabı </a:t>
              </a:r>
              <a:r>
                <a:rPr lang="en-US" altLang="az-Latn-AZ" sz="800" b="1">
                  <a:solidFill>
                    <a:srgbClr val="002060"/>
                  </a:solidFill>
                  <a:latin typeface="Arial" panose="020B0604020202020204" pitchFamily="34" charset="0"/>
                  <a:ea typeface="ヒラギノ角ゴ Pro W3"/>
                  <a:cs typeface="ヒラギノ角ゴ Pro W3"/>
                </a:rPr>
                <a:t>1</a:t>
              </a:r>
              <a:endParaRPr lang="az-Latn-AZ" altLang="az-Latn-AZ" sz="800" b="1">
                <a:solidFill>
                  <a:srgbClr val="002060"/>
                </a:solidFill>
                <a:latin typeface="Arial" panose="020B0604020202020204" pitchFamily="34" charset="0"/>
                <a:ea typeface="ヒラギノ角ゴ Pro W3"/>
                <a:cs typeface="ヒラギノ角ゴ Pro W3"/>
              </a:endParaRPr>
            </a:p>
            <a:p>
              <a:pPr>
                <a:spcBef>
                  <a:spcPct val="0"/>
                </a:spcBef>
                <a:buFontTx/>
                <a:buNone/>
              </a:pPr>
              <a:endParaRPr lang="az-Latn-AZ" altLang="az-Latn-AZ" sz="800" b="1">
                <a:solidFill>
                  <a:srgbClr val="002060"/>
                </a:solidFill>
                <a:latin typeface="Arial" panose="020B0604020202020204" pitchFamily="34" charset="0"/>
                <a:ea typeface="ヒラギノ角ゴ Pro W3"/>
                <a:cs typeface="ヒラギノ角ゴ Pro W3"/>
              </a:endParaRPr>
            </a:p>
            <a:p>
              <a:pPr>
                <a:spcBef>
                  <a:spcPct val="0"/>
                </a:spcBef>
                <a:buFontTx/>
                <a:buNone/>
              </a:pPr>
              <a:r>
                <a:rPr lang="az-Latn-AZ" altLang="az-Latn-AZ" sz="800" b="1">
                  <a:solidFill>
                    <a:srgbClr val="002060"/>
                  </a:solidFill>
                  <a:latin typeface="Arial" panose="020B0604020202020204" pitchFamily="34" charset="0"/>
                  <a:ea typeface="ヒラギノ角ゴ Pro W3"/>
                  <a:cs typeface="ヒラギノ角ゴ Pro W3"/>
                </a:rPr>
                <a:t>İstifadəçi hesabı 2</a:t>
              </a:r>
            </a:p>
            <a:p>
              <a:pPr>
                <a:spcBef>
                  <a:spcPct val="0"/>
                </a:spcBef>
                <a:buFontTx/>
                <a:buNone/>
              </a:pPr>
              <a:r>
                <a:rPr lang="en-US" altLang="az-Latn-AZ" sz="1100" b="1">
                  <a:solidFill>
                    <a:srgbClr val="002060"/>
                  </a:solidFill>
                  <a:latin typeface="Arial" panose="020B0604020202020204" pitchFamily="34" charset="0"/>
                  <a:ea typeface="ヒラギノ角ゴ Pro W3"/>
                  <a:cs typeface="ヒラギノ角ゴ Pro W3"/>
                </a:rPr>
                <a:t>…</a:t>
              </a:r>
              <a:br>
                <a:rPr lang="az-Latn-AZ" altLang="az-Latn-AZ" sz="400" b="1">
                  <a:solidFill>
                    <a:srgbClr val="002060"/>
                  </a:solidFill>
                  <a:latin typeface="Arial" panose="020B0604020202020204" pitchFamily="34" charset="0"/>
                  <a:ea typeface="ヒラギノ角ゴ Pro W3"/>
                  <a:cs typeface="ヒラギノ角ゴ Pro W3"/>
                </a:rPr>
              </a:br>
              <a:endParaRPr lang="en-US" altLang="az-Latn-AZ" sz="400" b="1">
                <a:solidFill>
                  <a:srgbClr val="002060"/>
                </a:solidFill>
                <a:latin typeface="Arial" panose="020B0604020202020204" pitchFamily="34" charset="0"/>
                <a:ea typeface="ヒラギノ角ゴ Pro W3"/>
                <a:cs typeface="ヒラギノ角ゴ Pro W3"/>
              </a:endParaRPr>
            </a:p>
            <a:p>
              <a:pPr>
                <a:spcBef>
                  <a:spcPct val="0"/>
                </a:spcBef>
                <a:buFontTx/>
                <a:buNone/>
              </a:pPr>
              <a:r>
                <a:rPr lang="az-Latn-AZ" altLang="az-Latn-AZ" sz="800" b="1">
                  <a:solidFill>
                    <a:srgbClr val="002060"/>
                  </a:solidFill>
                  <a:latin typeface="Arial" panose="020B0604020202020204" pitchFamily="34" charset="0"/>
                  <a:ea typeface="ヒラギノ角ゴ Pro W3"/>
                  <a:cs typeface="ヒラギノ角ゴ Pro W3"/>
                </a:rPr>
                <a:t>İstifadəçi hesabı N</a:t>
              </a:r>
            </a:p>
          </p:txBody>
        </p:sp>
        <p:sp>
          <p:nvSpPr>
            <p:cNvPr id="18502" name="TextBox 482"/>
            <p:cNvSpPr txBox="1">
              <a:spLocks noChangeArrowheads="1"/>
            </p:cNvSpPr>
            <p:nvPr/>
          </p:nvSpPr>
          <p:spPr bwMode="auto">
            <a:xfrm>
              <a:off x="3797926" y="2816186"/>
              <a:ext cx="455613" cy="193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dist">
                <a:spcBef>
                  <a:spcPct val="0"/>
                </a:spcBef>
                <a:buFontTx/>
                <a:buNone/>
              </a:pPr>
              <a:r>
                <a:rPr lang="az-Latn-AZ" altLang="az-Latn-AZ" sz="2400" b="1" dirty="0">
                  <a:solidFill>
                    <a:schemeClr val="bg1"/>
                  </a:solidFill>
                  <a:latin typeface="Arial" panose="020B0604020202020204" pitchFamily="34" charset="0"/>
                  <a:ea typeface="ヒラギノ角ゴ Pro W3"/>
                  <a:cs typeface="ヒラギノ角ゴ Pro W3"/>
                </a:rPr>
                <a:t>SERP</a:t>
              </a:r>
            </a:p>
          </p:txBody>
        </p:sp>
      </p:grpSp>
      <p:sp>
        <p:nvSpPr>
          <p:cNvPr id="18435" name="TextBox 17"/>
          <p:cNvSpPr txBox="1">
            <a:spLocks noChangeArrowheads="1"/>
          </p:cNvSpPr>
          <p:nvPr/>
        </p:nvSpPr>
        <p:spPr bwMode="auto">
          <a:xfrm>
            <a:off x="4252913" y="4241800"/>
            <a:ext cx="1651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az-Latn-AZ" sz="1200" b="1">
              <a:solidFill>
                <a:srgbClr val="0070C0"/>
              </a:solidFill>
              <a:latin typeface="Arial" panose="020B0604020202020204" pitchFamily="34" charset="0"/>
              <a:ea typeface="ヒラギノ角ゴ Pro W3"/>
              <a:cs typeface="ヒラギノ角ゴ Pro W3"/>
            </a:endParaRPr>
          </a:p>
        </p:txBody>
      </p:sp>
      <p:grpSp>
        <p:nvGrpSpPr>
          <p:cNvPr id="7" name="Группа 55"/>
          <p:cNvGrpSpPr>
            <a:grpSpLocks/>
          </p:cNvGrpSpPr>
          <p:nvPr/>
        </p:nvGrpSpPr>
        <p:grpSpPr bwMode="auto">
          <a:xfrm>
            <a:off x="855663" y="2090738"/>
            <a:ext cx="2843501" cy="2455863"/>
            <a:chOff x="855312" y="2090073"/>
            <a:chExt cx="2844172" cy="2456226"/>
          </a:xfrm>
        </p:grpSpPr>
        <p:grpSp>
          <p:nvGrpSpPr>
            <p:cNvPr id="18490" name="Группа 47"/>
            <p:cNvGrpSpPr>
              <a:grpSpLocks/>
            </p:cNvGrpSpPr>
            <p:nvPr/>
          </p:nvGrpSpPr>
          <p:grpSpPr bwMode="auto">
            <a:xfrm>
              <a:off x="855312" y="2090073"/>
              <a:ext cx="2844172" cy="2456226"/>
              <a:chOff x="855312" y="2090073"/>
              <a:chExt cx="2844172" cy="2456226"/>
            </a:xfrm>
          </p:grpSpPr>
          <p:cxnSp>
            <p:nvCxnSpPr>
              <p:cNvPr id="634" name="Straight Arrow Connector 207"/>
              <p:cNvCxnSpPr>
                <a:endCxn id="18502" idx="1"/>
              </p:cNvCxnSpPr>
              <p:nvPr/>
            </p:nvCxnSpPr>
            <p:spPr>
              <a:xfrm flipV="1">
                <a:off x="856899" y="2934178"/>
                <a:ext cx="2842585" cy="403857"/>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635" name="Straight Arrow Connector 209"/>
              <p:cNvCxnSpPr>
                <a:endCxn id="18502" idx="1"/>
              </p:cNvCxnSpPr>
              <p:nvPr/>
            </p:nvCxnSpPr>
            <p:spPr>
              <a:xfrm flipV="1">
                <a:off x="902948" y="2934178"/>
                <a:ext cx="2796536" cy="1612121"/>
              </a:xfrm>
              <a:prstGeom prst="straightConnector1">
                <a:avLst/>
              </a:prstGeom>
              <a:ln w="28575">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36" name="Straight Arrow Connector 211"/>
              <p:cNvCxnSpPr>
                <a:endCxn id="18502" idx="1"/>
              </p:cNvCxnSpPr>
              <p:nvPr/>
            </p:nvCxnSpPr>
            <p:spPr>
              <a:xfrm>
                <a:off x="855312" y="2090073"/>
                <a:ext cx="2844172" cy="844105"/>
              </a:xfrm>
              <a:prstGeom prst="straightConnector1">
                <a:avLst/>
              </a:prstGeom>
              <a:ln w="28575">
                <a:solidFill>
                  <a:schemeClr val="accent3">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8491" name="Группа 53"/>
            <p:cNvGrpSpPr>
              <a:grpSpLocks/>
            </p:cNvGrpSpPr>
            <p:nvPr/>
          </p:nvGrpSpPr>
          <p:grpSpPr bwMode="auto">
            <a:xfrm>
              <a:off x="1574949" y="2580849"/>
              <a:ext cx="1467598" cy="1392407"/>
              <a:chOff x="1574949" y="2580849"/>
              <a:chExt cx="1467598" cy="1392407"/>
            </a:xfrm>
          </p:grpSpPr>
          <p:sp>
            <p:nvSpPr>
              <p:cNvPr id="18492" name="TextBox 50"/>
              <p:cNvSpPr txBox="1">
                <a:spLocks noChangeArrowheads="1"/>
              </p:cNvSpPr>
              <p:nvPr/>
            </p:nvSpPr>
            <p:spPr bwMode="auto">
              <a:xfrm rot="1317024">
                <a:off x="1724245" y="2580849"/>
                <a:ext cx="10887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az-Latn-AZ" sz="800">
                    <a:solidFill>
                      <a:srgbClr val="210074"/>
                    </a:solidFill>
                    <a:latin typeface="Arial" panose="020B0604020202020204" pitchFamily="34" charset="0"/>
                    <a:ea typeface="ヒラギノ角ゴ Pro W3"/>
                    <a:cs typeface="ヒラギノ角ゴ Pro W3"/>
                  </a:rPr>
                  <a:t>XDMX-</a:t>
                </a:r>
                <a:r>
                  <a:rPr lang="az-Latn-AZ" altLang="az-Latn-AZ" sz="800">
                    <a:solidFill>
                      <a:srgbClr val="210074"/>
                    </a:solidFill>
                    <a:latin typeface="Arial" panose="020B0604020202020204" pitchFamily="34" charset="0"/>
                    <a:ea typeface="ヒラギノ角ゴ Pro W3"/>
                    <a:cs typeface="ヒラギノ角ゴ Pro W3"/>
                  </a:rPr>
                  <a:t>nin şəbəkəsi</a:t>
                </a:r>
                <a:endParaRPr lang="ru-RU" altLang="az-Latn-AZ" sz="800">
                  <a:solidFill>
                    <a:srgbClr val="210074"/>
                  </a:solidFill>
                  <a:latin typeface="Arial" panose="020B0604020202020204" pitchFamily="34" charset="0"/>
                  <a:ea typeface="ヒラギノ角ゴ Pro W3"/>
                  <a:cs typeface="ヒラギノ角ゴ Pro W3"/>
                </a:endParaRPr>
              </a:p>
            </p:txBody>
          </p:sp>
          <p:sp>
            <p:nvSpPr>
              <p:cNvPr id="18493" name="TextBox 51"/>
              <p:cNvSpPr txBox="1">
                <a:spLocks noChangeArrowheads="1"/>
              </p:cNvSpPr>
              <p:nvPr/>
            </p:nvSpPr>
            <p:spPr bwMode="auto">
              <a:xfrm rot="-398894">
                <a:off x="1574949" y="3262822"/>
                <a:ext cx="10887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az-Latn-AZ" sz="800">
                    <a:solidFill>
                      <a:srgbClr val="210074"/>
                    </a:solidFill>
                    <a:latin typeface="Arial" panose="020B0604020202020204" pitchFamily="34" charset="0"/>
                    <a:ea typeface="ヒラギノ角ゴ Pro W3"/>
                    <a:cs typeface="ヒラギノ角ゴ Pro W3"/>
                  </a:rPr>
                  <a:t>XDMX-</a:t>
                </a:r>
                <a:r>
                  <a:rPr lang="az-Latn-AZ" altLang="az-Latn-AZ" sz="800">
                    <a:solidFill>
                      <a:srgbClr val="210074"/>
                    </a:solidFill>
                    <a:latin typeface="Arial" panose="020B0604020202020204" pitchFamily="34" charset="0"/>
                    <a:ea typeface="ヒラギノ角ゴ Pro W3"/>
                    <a:cs typeface="ヒラギノ角ゴ Pro W3"/>
                  </a:rPr>
                  <a:t>nin şəbəkəsi</a:t>
                </a:r>
                <a:endParaRPr lang="ru-RU" altLang="az-Latn-AZ" sz="800">
                  <a:solidFill>
                    <a:srgbClr val="210074"/>
                  </a:solidFill>
                  <a:latin typeface="Arial" panose="020B0604020202020204" pitchFamily="34" charset="0"/>
                  <a:ea typeface="ヒラギノ角ゴ Pro W3"/>
                  <a:cs typeface="ヒラギノ角ゴ Pro W3"/>
                </a:endParaRPr>
              </a:p>
            </p:txBody>
          </p:sp>
          <p:sp>
            <p:nvSpPr>
              <p:cNvPr id="18494" name="TextBox 52"/>
              <p:cNvSpPr txBox="1">
                <a:spLocks noChangeArrowheads="1"/>
              </p:cNvSpPr>
              <p:nvPr/>
            </p:nvSpPr>
            <p:spPr bwMode="auto">
              <a:xfrm rot="-1671605">
                <a:off x="1953786" y="3757812"/>
                <a:ext cx="10887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az-Latn-AZ" sz="800">
                    <a:solidFill>
                      <a:srgbClr val="210074"/>
                    </a:solidFill>
                    <a:latin typeface="Arial" panose="020B0604020202020204" pitchFamily="34" charset="0"/>
                    <a:ea typeface="ヒラギノ角ゴ Pro W3"/>
                    <a:cs typeface="ヒラギノ角ゴ Pro W3"/>
                  </a:rPr>
                  <a:t>XDMX-</a:t>
                </a:r>
                <a:r>
                  <a:rPr lang="az-Latn-AZ" altLang="az-Latn-AZ" sz="800">
                    <a:solidFill>
                      <a:srgbClr val="210074"/>
                    </a:solidFill>
                    <a:latin typeface="Arial" panose="020B0604020202020204" pitchFamily="34" charset="0"/>
                    <a:ea typeface="ヒラギノ角ゴ Pro W3"/>
                    <a:cs typeface="ヒラギノ角ゴ Pro W3"/>
                  </a:rPr>
                  <a:t>nin şəbəkəsi</a:t>
                </a:r>
                <a:endParaRPr lang="ru-RU" altLang="az-Latn-AZ" sz="800">
                  <a:solidFill>
                    <a:srgbClr val="210074"/>
                  </a:solidFill>
                  <a:latin typeface="Arial" panose="020B0604020202020204" pitchFamily="34" charset="0"/>
                  <a:ea typeface="ヒラギノ角ゴ Pro W3"/>
                  <a:cs typeface="ヒラギノ角ゴ Pro W3"/>
                </a:endParaRPr>
              </a:p>
            </p:txBody>
          </p:sp>
        </p:grpSp>
      </p:grpSp>
      <p:grpSp>
        <p:nvGrpSpPr>
          <p:cNvPr id="13" name="Group 9"/>
          <p:cNvGrpSpPr>
            <a:grpSpLocks/>
          </p:cNvGrpSpPr>
          <p:nvPr/>
        </p:nvGrpSpPr>
        <p:grpSpPr bwMode="auto">
          <a:xfrm>
            <a:off x="3348038" y="987425"/>
            <a:ext cx="1974850" cy="1092200"/>
            <a:chOff x="3729463" y="1345642"/>
            <a:chExt cx="2230012" cy="1349719"/>
          </a:xfrm>
        </p:grpSpPr>
        <p:sp>
          <p:nvSpPr>
            <p:cNvPr id="18488" name="TextBox 10"/>
            <p:cNvSpPr txBox="1">
              <a:spLocks noChangeArrowheads="1"/>
            </p:cNvSpPr>
            <p:nvPr/>
          </p:nvSpPr>
          <p:spPr bwMode="auto">
            <a:xfrm>
              <a:off x="3996142" y="2315554"/>
              <a:ext cx="1877817" cy="37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az-Latn-AZ" sz="1400" b="1">
                  <a:solidFill>
                    <a:schemeClr val="bg1"/>
                  </a:solidFill>
                  <a:latin typeface="Arial" panose="020B0604020202020204" pitchFamily="34" charset="0"/>
                  <a:ea typeface="ヒラギノ角ゴ Pro W3"/>
                  <a:cs typeface="ヒラギノ角ゴ Pro W3"/>
                </a:rPr>
                <a:t>Maliyyə Nazirliyi</a:t>
              </a:r>
            </a:p>
          </p:txBody>
        </p:sp>
        <p:pic>
          <p:nvPicPr>
            <p:cNvPr id="1848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9463" y="1345642"/>
              <a:ext cx="2230012" cy="97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20"/>
          <p:cNvGrpSpPr>
            <a:grpSpLocks/>
          </p:cNvGrpSpPr>
          <p:nvPr/>
        </p:nvGrpSpPr>
        <p:grpSpPr bwMode="auto">
          <a:xfrm>
            <a:off x="5588000" y="2316163"/>
            <a:ext cx="1566863" cy="828675"/>
            <a:chOff x="5912243" y="1528968"/>
            <a:chExt cx="1730140" cy="828731"/>
          </a:xfrm>
        </p:grpSpPr>
        <p:grpSp>
          <p:nvGrpSpPr>
            <p:cNvPr id="18484" name="Группа 49"/>
            <p:cNvGrpSpPr>
              <a:grpSpLocks/>
            </p:cNvGrpSpPr>
            <p:nvPr/>
          </p:nvGrpSpPr>
          <p:grpSpPr bwMode="auto">
            <a:xfrm>
              <a:off x="5912243" y="1528968"/>
              <a:ext cx="905724" cy="828731"/>
              <a:chOff x="5923700" y="2168469"/>
              <a:chExt cx="905724" cy="828731"/>
            </a:xfrm>
          </p:grpSpPr>
          <p:pic>
            <p:nvPicPr>
              <p:cNvPr id="18486" name="Picture 16" descr="C:\Documents and Settings\Administrator\Local Settings\Temporary Internet Files\Content.IE5\IUOWCW3P\MCBD06737_00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1863" y="2420938"/>
                <a:ext cx="817561"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7" name="TextBox 59"/>
              <p:cNvSpPr txBox="1">
                <a:spLocks noChangeArrowheads="1"/>
              </p:cNvSpPr>
              <p:nvPr/>
            </p:nvSpPr>
            <p:spPr bwMode="auto">
              <a:xfrm>
                <a:off x="5923700" y="2168469"/>
                <a:ext cx="838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az-Latn-AZ" altLang="az-Latn-AZ" sz="1000" b="1">
                    <a:solidFill>
                      <a:srgbClr val="002060"/>
                    </a:solidFill>
                    <a:latin typeface="Arial" panose="020B0604020202020204" pitchFamily="34" charset="0"/>
                    <a:ea typeface="ヒラギノ角ゴ Pro W3"/>
                    <a:cs typeface="ヒラギノ角ゴ Pro W3"/>
                  </a:rPr>
                  <a:t>Hesabatlar</a:t>
                </a:r>
                <a:endParaRPr lang="en-US" altLang="az-Latn-AZ" sz="1000" b="1">
                  <a:solidFill>
                    <a:srgbClr val="002060"/>
                  </a:solidFill>
                  <a:latin typeface="Arial" panose="020B0604020202020204" pitchFamily="34" charset="0"/>
                  <a:ea typeface="ヒラギノ角ゴ Pro W3"/>
                  <a:cs typeface="ヒラギノ角ゴ Pro W3"/>
                </a:endParaRPr>
              </a:p>
            </p:txBody>
          </p:sp>
        </p:grpSp>
        <p:sp>
          <p:nvSpPr>
            <p:cNvPr id="20" name="Left-Right Arrow 19"/>
            <p:cNvSpPr/>
            <p:nvPr/>
          </p:nvSpPr>
          <p:spPr>
            <a:xfrm>
              <a:off x="6806236" y="1778222"/>
              <a:ext cx="836147" cy="254017"/>
            </a:xfrm>
            <a:prstGeom prst="leftRightArrow">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grpSp>
      <p:grpSp>
        <p:nvGrpSpPr>
          <p:cNvPr id="16" name="Group 29"/>
          <p:cNvGrpSpPr>
            <a:grpSpLocks/>
          </p:cNvGrpSpPr>
          <p:nvPr/>
        </p:nvGrpSpPr>
        <p:grpSpPr bwMode="auto">
          <a:xfrm>
            <a:off x="7251715" y="1806189"/>
            <a:ext cx="1588439" cy="1799067"/>
            <a:chOff x="7468379" y="1614996"/>
            <a:chExt cx="1472019" cy="2072399"/>
          </a:xfrm>
          <a:effectLst>
            <a:glow rad="139700">
              <a:schemeClr val="accent1">
                <a:satMod val="175000"/>
                <a:alpha val="40000"/>
              </a:schemeClr>
            </a:glow>
          </a:effectLst>
        </p:grpSpPr>
        <p:sp>
          <p:nvSpPr>
            <p:cNvPr id="26" name="Rectangle 25"/>
            <p:cNvSpPr/>
            <p:nvPr/>
          </p:nvSpPr>
          <p:spPr>
            <a:xfrm>
              <a:off x="7468379" y="1614996"/>
              <a:ext cx="1472019" cy="2072399"/>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grpSp>
          <p:nvGrpSpPr>
            <p:cNvPr id="17" name="Group 22"/>
            <p:cNvGrpSpPr>
              <a:grpSpLocks/>
            </p:cNvGrpSpPr>
            <p:nvPr/>
          </p:nvGrpSpPr>
          <p:grpSpPr bwMode="auto">
            <a:xfrm>
              <a:off x="7666536" y="1852279"/>
              <a:ext cx="1166683" cy="1565128"/>
              <a:chOff x="7705760" y="2382744"/>
              <a:chExt cx="1166683" cy="1565128"/>
            </a:xfrm>
          </p:grpSpPr>
          <p:sp>
            <p:nvSpPr>
              <p:cNvPr id="23597" name="TextBox 53"/>
              <p:cNvSpPr txBox="1">
                <a:spLocks noChangeArrowheads="1"/>
              </p:cNvSpPr>
              <p:nvPr/>
            </p:nvSpPr>
            <p:spPr bwMode="auto">
              <a:xfrm>
                <a:off x="7705760" y="2382744"/>
                <a:ext cx="1166681" cy="460899"/>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a:defRPr>
                    <a:solidFill>
                      <a:schemeClr val="tx1"/>
                    </a:solidFill>
                    <a:latin typeface="Arial" pitchFamily="34" charset="0"/>
                    <a:ea typeface="ヒラギノ角ゴ Pro W3"/>
                    <a:cs typeface="ヒラギノ角ゴ Pro W3"/>
                  </a:defRPr>
                </a:lvl1pPr>
                <a:lvl2pPr marL="742950" indent="-285750">
                  <a:defRPr>
                    <a:solidFill>
                      <a:schemeClr val="tx1"/>
                    </a:solidFill>
                    <a:latin typeface="Arial" pitchFamily="34" charset="0"/>
                    <a:ea typeface="ヒラギノ角ゴ Pro W3"/>
                    <a:cs typeface="ヒラギノ角ゴ Pro W3"/>
                  </a:defRPr>
                </a:lvl2pPr>
                <a:lvl3pPr marL="1143000" indent="-228600">
                  <a:defRPr>
                    <a:solidFill>
                      <a:schemeClr val="tx1"/>
                    </a:solidFill>
                    <a:latin typeface="Arial" pitchFamily="34" charset="0"/>
                    <a:ea typeface="ヒラギノ角ゴ Pro W3"/>
                    <a:cs typeface="ヒラギノ角ゴ Pro W3"/>
                  </a:defRPr>
                </a:lvl3pPr>
                <a:lvl4pPr marL="1600200" indent="-228600">
                  <a:defRPr>
                    <a:solidFill>
                      <a:schemeClr val="tx1"/>
                    </a:solidFill>
                    <a:latin typeface="Arial" pitchFamily="34" charset="0"/>
                    <a:ea typeface="ヒラギノ角ゴ Pro W3"/>
                    <a:cs typeface="ヒラギノ角ゴ Pro W3"/>
                  </a:defRPr>
                </a:lvl4pPr>
                <a:lvl5pPr marL="2057400" indent="-22860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a:defRPr/>
                </a:pPr>
                <a:r>
                  <a:rPr lang="az-Latn-AZ" altLang="az-Latn-AZ" sz="1000" b="1" dirty="0">
                    <a:solidFill>
                      <a:srgbClr val="002060"/>
                    </a:solidFill>
                  </a:rPr>
                  <a:t>Dövlət </a:t>
                </a:r>
                <a:r>
                  <a:rPr lang="en-US" altLang="az-Latn-AZ" sz="1000" b="1" dirty="0">
                    <a:solidFill>
                      <a:srgbClr val="002060"/>
                    </a:solidFill>
                  </a:rPr>
                  <a:t>V</a:t>
                </a:r>
                <a:r>
                  <a:rPr lang="az-Latn-AZ" altLang="az-Latn-AZ" sz="1000" b="1" dirty="0" err="1">
                    <a:solidFill>
                      <a:srgbClr val="002060"/>
                    </a:solidFill>
                  </a:rPr>
                  <a:t>ergi</a:t>
                </a:r>
                <a:r>
                  <a:rPr lang="az-Latn-AZ" altLang="az-Latn-AZ" sz="1000" b="1" dirty="0">
                    <a:solidFill>
                      <a:srgbClr val="002060"/>
                    </a:solidFill>
                  </a:rPr>
                  <a:t> </a:t>
                </a:r>
                <a:r>
                  <a:rPr lang="en-US" altLang="az-Latn-AZ" sz="1000" b="1" dirty="0">
                    <a:solidFill>
                      <a:srgbClr val="002060"/>
                    </a:solidFill>
                  </a:rPr>
                  <a:t>X</a:t>
                </a:r>
                <a:r>
                  <a:rPr lang="az-Latn-AZ" altLang="az-Latn-AZ" sz="1000" b="1" dirty="0" err="1">
                    <a:solidFill>
                      <a:srgbClr val="002060"/>
                    </a:solidFill>
                  </a:rPr>
                  <a:t>idməti</a:t>
                </a:r>
                <a:endParaRPr lang="en-US" altLang="az-Latn-AZ" sz="1000" b="1" dirty="0">
                  <a:solidFill>
                    <a:srgbClr val="002060"/>
                  </a:solidFill>
                </a:endParaRPr>
              </a:p>
            </p:txBody>
          </p:sp>
          <p:grpSp>
            <p:nvGrpSpPr>
              <p:cNvPr id="19" name="Group 21"/>
              <p:cNvGrpSpPr>
                <a:grpSpLocks/>
              </p:cNvGrpSpPr>
              <p:nvPr/>
            </p:nvGrpSpPr>
            <p:grpSpPr bwMode="auto">
              <a:xfrm>
                <a:off x="7705761" y="2941459"/>
                <a:ext cx="1166682" cy="1006413"/>
                <a:chOff x="7705761" y="2941459"/>
                <a:chExt cx="1166682" cy="1006413"/>
              </a:xfrm>
            </p:grpSpPr>
            <p:sp>
              <p:nvSpPr>
                <p:cNvPr id="23593" name="TextBox 53"/>
                <p:cNvSpPr txBox="1">
                  <a:spLocks noChangeArrowheads="1"/>
                </p:cNvSpPr>
                <p:nvPr/>
              </p:nvSpPr>
              <p:spPr bwMode="auto">
                <a:xfrm>
                  <a:off x="7705761" y="2941459"/>
                  <a:ext cx="1096081" cy="460899"/>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a:defRPr>
                      <a:solidFill>
                        <a:schemeClr val="tx1"/>
                      </a:solidFill>
                      <a:latin typeface="Arial" pitchFamily="34" charset="0"/>
                      <a:ea typeface="ヒラギノ角ゴ Pro W3"/>
                      <a:cs typeface="ヒラギノ角ゴ Pro W3"/>
                    </a:defRPr>
                  </a:lvl1pPr>
                  <a:lvl2pPr marL="742950" indent="-285750">
                    <a:defRPr>
                      <a:solidFill>
                        <a:schemeClr val="tx1"/>
                      </a:solidFill>
                      <a:latin typeface="Arial" pitchFamily="34" charset="0"/>
                      <a:ea typeface="ヒラギノ角ゴ Pro W3"/>
                      <a:cs typeface="ヒラギノ角ゴ Pro W3"/>
                    </a:defRPr>
                  </a:lvl2pPr>
                  <a:lvl3pPr marL="1143000" indent="-228600">
                    <a:defRPr>
                      <a:solidFill>
                        <a:schemeClr val="tx1"/>
                      </a:solidFill>
                      <a:latin typeface="Arial" pitchFamily="34" charset="0"/>
                      <a:ea typeface="ヒラギノ角ゴ Pro W3"/>
                      <a:cs typeface="ヒラギノ角ゴ Pro W3"/>
                    </a:defRPr>
                  </a:lvl3pPr>
                  <a:lvl4pPr marL="1600200" indent="-228600">
                    <a:defRPr>
                      <a:solidFill>
                        <a:schemeClr val="tx1"/>
                      </a:solidFill>
                      <a:latin typeface="Arial" pitchFamily="34" charset="0"/>
                      <a:ea typeface="ヒラギノ角ゴ Pro W3"/>
                      <a:cs typeface="ヒラギノ角ゴ Pro W3"/>
                    </a:defRPr>
                  </a:lvl4pPr>
                  <a:lvl5pPr marL="2057400" indent="-22860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a:defRPr/>
                  </a:pPr>
                  <a:r>
                    <a:rPr lang="az-Latn-AZ" altLang="az-Latn-AZ" sz="1000" b="1" dirty="0">
                      <a:solidFill>
                        <a:srgbClr val="002060"/>
                      </a:solidFill>
                    </a:rPr>
                    <a:t>Dövlət Sosial </a:t>
                  </a:r>
                </a:p>
                <a:p>
                  <a:pPr algn="ctr">
                    <a:defRPr/>
                  </a:pPr>
                  <a:r>
                    <a:rPr lang="az-Latn-AZ" altLang="az-Latn-AZ" sz="1000" b="1" dirty="0">
                      <a:solidFill>
                        <a:srgbClr val="002060"/>
                      </a:solidFill>
                    </a:rPr>
                    <a:t>Müdafiə Fondu</a:t>
                  </a:r>
                  <a:endParaRPr lang="en-US" altLang="az-Latn-AZ" sz="1000" b="1" dirty="0">
                    <a:solidFill>
                      <a:srgbClr val="002060"/>
                    </a:solidFill>
                  </a:endParaRPr>
                </a:p>
              </p:txBody>
            </p:sp>
            <p:sp>
              <p:nvSpPr>
                <p:cNvPr id="23594" name="TextBox 53"/>
                <p:cNvSpPr txBox="1">
                  <a:spLocks noChangeArrowheads="1"/>
                </p:cNvSpPr>
                <p:nvPr/>
              </p:nvSpPr>
              <p:spPr bwMode="auto">
                <a:xfrm>
                  <a:off x="7713997" y="3664243"/>
                  <a:ext cx="1158446" cy="283629"/>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a:defRPr>
                      <a:solidFill>
                        <a:schemeClr val="tx1"/>
                      </a:solidFill>
                      <a:latin typeface="Arial" pitchFamily="34" charset="0"/>
                      <a:ea typeface="ヒラギノ角ゴ Pro W3"/>
                      <a:cs typeface="ヒラギノ角ゴ Pro W3"/>
                    </a:defRPr>
                  </a:lvl1pPr>
                  <a:lvl2pPr marL="742950" indent="-285750">
                    <a:defRPr>
                      <a:solidFill>
                        <a:schemeClr val="tx1"/>
                      </a:solidFill>
                      <a:latin typeface="Arial" pitchFamily="34" charset="0"/>
                      <a:ea typeface="ヒラギノ角ゴ Pro W3"/>
                      <a:cs typeface="ヒラギノ角ゴ Pro W3"/>
                    </a:defRPr>
                  </a:lvl2pPr>
                  <a:lvl3pPr marL="1143000" indent="-228600">
                    <a:defRPr>
                      <a:solidFill>
                        <a:schemeClr val="tx1"/>
                      </a:solidFill>
                      <a:latin typeface="Arial" pitchFamily="34" charset="0"/>
                      <a:ea typeface="ヒラギノ角ゴ Pro W3"/>
                      <a:cs typeface="ヒラギノ角ゴ Pro W3"/>
                    </a:defRPr>
                  </a:lvl3pPr>
                  <a:lvl4pPr marL="1600200" indent="-228600">
                    <a:defRPr>
                      <a:solidFill>
                        <a:schemeClr val="tx1"/>
                      </a:solidFill>
                      <a:latin typeface="Arial" pitchFamily="34" charset="0"/>
                      <a:ea typeface="ヒラギノ角ゴ Pro W3"/>
                      <a:cs typeface="ヒラギノ角ゴ Pro W3"/>
                    </a:defRPr>
                  </a:lvl4pPr>
                  <a:lvl5pPr marL="2057400" indent="-22860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defRPr/>
                  </a:pPr>
                  <a:r>
                    <a:rPr lang="az-Latn-AZ" altLang="az-Latn-AZ" sz="1000" b="1" dirty="0">
                      <a:solidFill>
                        <a:srgbClr val="002060"/>
                      </a:solidFill>
                    </a:rPr>
                    <a:t>Təhsil Nazirliyi</a:t>
                  </a:r>
                  <a:endParaRPr lang="en-US" altLang="az-Latn-AZ" sz="1000" b="1" dirty="0">
                    <a:solidFill>
                      <a:srgbClr val="002060"/>
                    </a:solidFill>
                  </a:endParaRPr>
                </a:p>
              </p:txBody>
            </p:sp>
          </p:grpSp>
        </p:grpSp>
      </p:grpSp>
      <p:grpSp>
        <p:nvGrpSpPr>
          <p:cNvPr id="21" name="Group 2"/>
          <p:cNvGrpSpPr>
            <a:grpSpLocks/>
          </p:cNvGrpSpPr>
          <p:nvPr/>
        </p:nvGrpSpPr>
        <p:grpSpPr bwMode="auto">
          <a:xfrm>
            <a:off x="2669949" y="5321838"/>
            <a:ext cx="2818955" cy="1140456"/>
            <a:chOff x="4219743" y="4809748"/>
            <a:chExt cx="1526746" cy="1643440"/>
          </a:xfrm>
          <a:effectLst>
            <a:glow rad="139700">
              <a:schemeClr val="accent1">
                <a:satMod val="175000"/>
                <a:alpha val="40000"/>
              </a:schemeClr>
            </a:glow>
          </a:effectLst>
        </p:grpSpPr>
        <p:sp>
          <p:nvSpPr>
            <p:cNvPr id="8" name="Скругленный прямоугольник 7"/>
            <p:cNvSpPr/>
            <p:nvPr/>
          </p:nvSpPr>
          <p:spPr>
            <a:xfrm>
              <a:off x="4219743" y="4809748"/>
              <a:ext cx="1381767" cy="164344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ru-RU"/>
            </a:p>
          </p:txBody>
        </p:sp>
        <p:grpSp>
          <p:nvGrpSpPr>
            <p:cNvPr id="22" name="Group 24"/>
            <p:cNvGrpSpPr>
              <a:grpSpLocks/>
            </p:cNvGrpSpPr>
            <p:nvPr/>
          </p:nvGrpSpPr>
          <p:grpSpPr bwMode="auto">
            <a:xfrm>
              <a:off x="4277907" y="4883147"/>
              <a:ext cx="1468582" cy="1357434"/>
              <a:chOff x="3805963" y="4738291"/>
              <a:chExt cx="1331803" cy="1356816"/>
            </a:xfrm>
          </p:grpSpPr>
          <p:grpSp>
            <p:nvGrpSpPr>
              <p:cNvPr id="23" name="Group 23"/>
              <p:cNvGrpSpPr>
                <a:grpSpLocks/>
              </p:cNvGrpSpPr>
              <p:nvPr/>
            </p:nvGrpSpPr>
            <p:grpSpPr bwMode="auto">
              <a:xfrm>
                <a:off x="3805963" y="4738291"/>
                <a:ext cx="1147424" cy="1348763"/>
                <a:chOff x="3881349" y="4677049"/>
                <a:chExt cx="1147424" cy="1348763"/>
              </a:xfrm>
            </p:grpSpPr>
            <p:sp>
              <p:nvSpPr>
                <p:cNvPr id="74" name="Rectangle 24"/>
                <p:cNvSpPr/>
                <p:nvPr/>
              </p:nvSpPr>
              <p:spPr bwMode="auto">
                <a:xfrm>
                  <a:off x="3881349" y="5404996"/>
                  <a:ext cx="1147424" cy="620816"/>
                </a:xfrm>
                <a:prstGeom prst="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TextBox 482"/>
                <p:cNvSpPr txBox="1">
                  <a:spLocks noChangeArrowheads="1"/>
                </p:cNvSpPr>
                <p:nvPr/>
              </p:nvSpPr>
              <p:spPr bwMode="auto">
                <a:xfrm>
                  <a:off x="4110817" y="4677049"/>
                  <a:ext cx="667025" cy="664974"/>
                </a:xfrm>
                <a:prstGeom prst="rect">
                  <a:avLst/>
                </a:prstGeom>
                <a:noFill/>
                <a:ln w="19050">
                  <a:solidFill>
                    <a:srgbClr val="06477D"/>
                  </a:solidFill>
                  <a:miter lim="800000"/>
                  <a:headEnd/>
                  <a:tailEnd/>
                </a:ln>
              </p:spPr>
              <p:txBody>
                <a:bodyPr>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algn="ctr">
                    <a:defRPr/>
                  </a:pPr>
                  <a:r>
                    <a:rPr lang="az-Latn-AZ" altLang="az-Latn-AZ" sz="2400" b="1" dirty="0">
                      <a:solidFill>
                        <a:schemeClr val="tx2">
                          <a:lumMod val="75000"/>
                        </a:schemeClr>
                      </a:solidFill>
                    </a:rPr>
                    <a:t>XİİS</a:t>
                  </a:r>
                  <a:endParaRPr lang="az-Latn-AZ" altLang="az-Latn-AZ" sz="2800" b="1" dirty="0">
                    <a:solidFill>
                      <a:schemeClr val="tx2">
                        <a:lumMod val="75000"/>
                      </a:schemeClr>
                    </a:solidFill>
                  </a:endParaRPr>
                </a:p>
              </p:txBody>
            </p:sp>
          </p:grpSp>
          <p:sp>
            <p:nvSpPr>
              <p:cNvPr id="22568" name="TextBox 19"/>
              <p:cNvSpPr txBox="1">
                <a:spLocks noChangeArrowheads="1"/>
              </p:cNvSpPr>
              <p:nvPr/>
            </p:nvSpPr>
            <p:spPr bwMode="auto">
              <a:xfrm>
                <a:off x="3808779" y="5496632"/>
                <a:ext cx="1328987" cy="598475"/>
              </a:xfrm>
              <a:prstGeom prst="rect">
                <a:avLst/>
              </a:prstGeom>
              <a:noFill/>
              <a:ln>
                <a:noFill/>
              </a:ln>
            </p:spPr>
            <p:txBody>
              <a:bodyPr>
                <a:spAutoFit/>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a:defRPr/>
                </a:pPr>
                <a:r>
                  <a:rPr lang="az-Latn-AZ" altLang="az-Latn-AZ" sz="900" b="1" dirty="0">
                    <a:solidFill>
                      <a:srgbClr val="002060"/>
                    </a:solidFill>
                  </a:rPr>
                  <a:t>İstifadəçi hesabı </a:t>
                </a:r>
                <a:r>
                  <a:rPr lang="en-US" altLang="az-Latn-AZ" sz="900" b="1" dirty="0">
                    <a:solidFill>
                      <a:srgbClr val="002060"/>
                    </a:solidFill>
                  </a:rPr>
                  <a:t>1</a:t>
                </a:r>
                <a:r>
                  <a:rPr lang="az-Latn-AZ" altLang="az-Latn-AZ" sz="900" b="1" dirty="0">
                    <a:solidFill>
                      <a:srgbClr val="002060"/>
                    </a:solidFill>
                  </a:rPr>
                  <a:t>     İstifadəçi hesabı 2</a:t>
                </a:r>
              </a:p>
              <a:p>
                <a:pPr>
                  <a:defRPr/>
                </a:pPr>
                <a:r>
                  <a:rPr lang="az-Latn-AZ" altLang="az-Latn-AZ" sz="1200" b="1" dirty="0">
                    <a:solidFill>
                      <a:srgbClr val="002060"/>
                    </a:solidFill>
                  </a:rPr>
                  <a:t>         </a:t>
                </a:r>
                <a:r>
                  <a:rPr lang="en-US" altLang="az-Latn-AZ" sz="1200" b="1" dirty="0">
                    <a:solidFill>
                      <a:srgbClr val="002060"/>
                    </a:solidFill>
                  </a:rPr>
                  <a:t>…</a:t>
                </a:r>
                <a:r>
                  <a:rPr lang="az-Latn-AZ" altLang="az-Latn-AZ" sz="1200" b="1" dirty="0">
                    <a:solidFill>
                      <a:srgbClr val="002060"/>
                    </a:solidFill>
                  </a:rPr>
                  <a:t>              </a:t>
                </a:r>
                <a:r>
                  <a:rPr lang="az-Latn-AZ" altLang="az-Latn-AZ" sz="900" b="1" dirty="0">
                    <a:solidFill>
                      <a:srgbClr val="002060"/>
                    </a:solidFill>
                  </a:rPr>
                  <a:t>İstifadəçi hesabı N</a:t>
                </a:r>
              </a:p>
            </p:txBody>
          </p:sp>
        </p:grpSp>
      </p:grpSp>
      <p:grpSp>
        <p:nvGrpSpPr>
          <p:cNvPr id="25" name="Group 32"/>
          <p:cNvGrpSpPr>
            <a:grpSpLocks/>
          </p:cNvGrpSpPr>
          <p:nvPr/>
        </p:nvGrpSpPr>
        <p:grpSpPr bwMode="auto">
          <a:xfrm>
            <a:off x="8056563" y="4435475"/>
            <a:ext cx="1169987" cy="1960563"/>
            <a:chOff x="7435721" y="4296498"/>
            <a:chExt cx="1311736" cy="2131784"/>
          </a:xfrm>
        </p:grpSpPr>
        <p:grpSp>
          <p:nvGrpSpPr>
            <p:cNvPr id="18473" name="Group 27"/>
            <p:cNvGrpSpPr>
              <a:grpSpLocks/>
            </p:cNvGrpSpPr>
            <p:nvPr/>
          </p:nvGrpSpPr>
          <p:grpSpPr bwMode="auto">
            <a:xfrm>
              <a:off x="7435721" y="4990875"/>
              <a:ext cx="940193" cy="613396"/>
              <a:chOff x="7672144" y="5069936"/>
              <a:chExt cx="940193" cy="613396"/>
            </a:xfrm>
          </p:grpSpPr>
          <p:sp>
            <p:nvSpPr>
              <p:cNvPr id="18482" name="TextBox 12"/>
              <p:cNvSpPr txBox="1">
                <a:spLocks noChangeArrowheads="1"/>
              </p:cNvSpPr>
              <p:nvPr/>
            </p:nvSpPr>
            <p:spPr bwMode="auto">
              <a:xfrm>
                <a:off x="7672144" y="5432244"/>
                <a:ext cx="940193" cy="2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az-Latn-AZ" sz="900" b="1">
                    <a:solidFill>
                      <a:srgbClr val="0070C0"/>
                    </a:solidFill>
                    <a:latin typeface="Arial" panose="020B0604020202020204" pitchFamily="34" charset="0"/>
                    <a:ea typeface="ヒラギノ角ゴ Pro W3"/>
                    <a:cs typeface="ヒラギノ角ゴ Pro W3"/>
                  </a:rPr>
                  <a:t>Təchizatçı 2</a:t>
                </a:r>
                <a:endParaRPr lang="en-US" altLang="az-Latn-AZ" sz="900" b="1">
                  <a:solidFill>
                    <a:srgbClr val="0070C0"/>
                  </a:solidFill>
                  <a:latin typeface="Arial" panose="020B0604020202020204" pitchFamily="34" charset="0"/>
                  <a:ea typeface="ヒラギノ角ゴ Pro W3"/>
                  <a:cs typeface="ヒラギノ角ゴ Pro W3"/>
                </a:endParaRPr>
              </a:p>
            </p:txBody>
          </p:sp>
          <p:pic>
            <p:nvPicPr>
              <p:cNvPr id="18483" name="Picture 4" descr="C:\Documents and Settings\Administrator\Local Settings\Temporary Internet Files\Content.IE5\9V8VFPUK\MCj0432680000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3369" y="5069936"/>
                <a:ext cx="580036" cy="37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74" name="Group 26"/>
            <p:cNvGrpSpPr>
              <a:grpSpLocks/>
            </p:cNvGrpSpPr>
            <p:nvPr/>
          </p:nvGrpSpPr>
          <p:grpSpPr bwMode="auto">
            <a:xfrm>
              <a:off x="7435721" y="4296498"/>
              <a:ext cx="1311736" cy="572668"/>
              <a:chOff x="7693069" y="4375559"/>
              <a:chExt cx="1467632" cy="572668"/>
            </a:xfrm>
          </p:grpSpPr>
          <p:sp>
            <p:nvSpPr>
              <p:cNvPr id="18480" name="TextBox 11"/>
              <p:cNvSpPr txBox="1">
                <a:spLocks noChangeArrowheads="1"/>
              </p:cNvSpPr>
              <p:nvPr/>
            </p:nvSpPr>
            <p:spPr bwMode="auto">
              <a:xfrm>
                <a:off x="7693069" y="4697139"/>
                <a:ext cx="1467632" cy="2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az-Latn-AZ" sz="900" b="1">
                    <a:solidFill>
                      <a:srgbClr val="77933C"/>
                    </a:solidFill>
                    <a:latin typeface="Arial" panose="020B0604020202020204" pitchFamily="34" charset="0"/>
                    <a:ea typeface="ヒラギノ角ゴ Pro W3"/>
                    <a:cs typeface="ヒラギノ角ゴ Pro W3"/>
                  </a:rPr>
                  <a:t>T</a:t>
                </a:r>
                <a:r>
                  <a:rPr lang="az-Latn-AZ" altLang="az-Latn-AZ" sz="900" b="1">
                    <a:solidFill>
                      <a:srgbClr val="77933C"/>
                    </a:solidFill>
                    <a:latin typeface="Arial" panose="020B0604020202020204" pitchFamily="34" charset="0"/>
                    <a:ea typeface="ヒラギノ角ゴ Pro W3"/>
                    <a:cs typeface="ヒラギノ角ゴ Pro W3"/>
                  </a:rPr>
                  <a:t>əchizatçı </a:t>
                </a:r>
                <a:r>
                  <a:rPr lang="en-US" altLang="az-Latn-AZ" sz="900" b="1">
                    <a:solidFill>
                      <a:srgbClr val="77933C"/>
                    </a:solidFill>
                    <a:latin typeface="Arial" panose="020B0604020202020204" pitchFamily="34" charset="0"/>
                    <a:ea typeface="ヒラギノ角ゴ Pro W3"/>
                    <a:cs typeface="ヒラギノ角ゴ Pro W3"/>
                  </a:rPr>
                  <a:t>1</a:t>
                </a:r>
              </a:p>
            </p:txBody>
          </p:sp>
          <p:pic>
            <p:nvPicPr>
              <p:cNvPr id="18481" name="Picture 4" descr="C:\Documents and Settings\Administrator\Local Settings\Temporary Internet Files\Content.IE5\9V8VFPUK\MCj0432680000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5251" y="4375559"/>
                <a:ext cx="580036" cy="37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75" name="Group 28"/>
            <p:cNvGrpSpPr>
              <a:grpSpLocks/>
            </p:cNvGrpSpPr>
            <p:nvPr/>
          </p:nvGrpSpPr>
          <p:grpSpPr bwMode="auto">
            <a:xfrm>
              <a:off x="7485151" y="5578958"/>
              <a:ext cx="961648" cy="849324"/>
              <a:chOff x="7721574" y="5658019"/>
              <a:chExt cx="961648" cy="849324"/>
            </a:xfrm>
          </p:grpSpPr>
          <p:grpSp>
            <p:nvGrpSpPr>
              <p:cNvPr id="18476" name="Группа 41"/>
              <p:cNvGrpSpPr>
                <a:grpSpLocks/>
              </p:cNvGrpSpPr>
              <p:nvPr/>
            </p:nvGrpSpPr>
            <p:grpSpPr bwMode="auto">
              <a:xfrm>
                <a:off x="7721574" y="5896350"/>
                <a:ext cx="961648" cy="610993"/>
                <a:chOff x="404177" y="5130747"/>
                <a:chExt cx="961648" cy="936997"/>
              </a:xfrm>
            </p:grpSpPr>
            <p:pic>
              <p:nvPicPr>
                <p:cNvPr id="18478" name="Picture 4" descr="C:\Documents and Settings\Administrator\Local Settings\Temporary Internet Files\Content.IE5\9V8VFPUK\MCj0432680000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658" y="5130747"/>
                  <a:ext cx="580036" cy="58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9" name="TextBox 13"/>
                <p:cNvSpPr txBox="1">
                  <a:spLocks noChangeArrowheads="1"/>
                </p:cNvSpPr>
                <p:nvPr/>
              </p:nvSpPr>
              <p:spPr bwMode="auto">
                <a:xfrm>
                  <a:off x="404177" y="5682852"/>
                  <a:ext cx="961648" cy="384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az-Latn-AZ" sz="900" b="1">
                      <a:solidFill>
                        <a:srgbClr val="604A7B"/>
                      </a:solidFill>
                      <a:latin typeface="Arial" panose="020B0604020202020204" pitchFamily="34" charset="0"/>
                      <a:ea typeface="ヒラギノ角ゴ Pro W3"/>
                      <a:cs typeface="ヒラギノ角ゴ Pro W3"/>
                    </a:rPr>
                    <a:t>Təchizatçı </a:t>
                  </a:r>
                  <a:r>
                    <a:rPr lang="en-US" altLang="az-Latn-AZ" sz="900" b="1">
                      <a:solidFill>
                        <a:srgbClr val="604A7B"/>
                      </a:solidFill>
                      <a:latin typeface="Arial" panose="020B0604020202020204" pitchFamily="34" charset="0"/>
                      <a:ea typeface="ヒラギノ角ゴ Pro W3"/>
                      <a:cs typeface="ヒラギノ角ゴ Pro W3"/>
                    </a:rPr>
                    <a:t>N</a:t>
                  </a:r>
                </a:p>
              </p:txBody>
            </p:sp>
          </p:grpSp>
          <p:sp>
            <p:nvSpPr>
              <p:cNvPr id="23576" name="TextBox 638"/>
              <p:cNvSpPr txBox="1">
                <a:spLocks noChangeArrowheads="1"/>
              </p:cNvSpPr>
              <p:nvPr/>
            </p:nvSpPr>
            <p:spPr bwMode="auto">
              <a:xfrm>
                <a:off x="7843009" y="5658082"/>
                <a:ext cx="494794" cy="277908"/>
              </a:xfrm>
              <a:prstGeom prst="rect">
                <a:avLst/>
              </a:prstGeom>
              <a:noFill/>
              <a:ln>
                <a:noFill/>
              </a:ln>
            </p:spPr>
            <p:txBody>
              <a:bodyPr>
                <a:spAutoFit/>
              </a:bodyPr>
              <a:lstStyle>
                <a:lvl1pPr>
                  <a:defRPr>
                    <a:solidFill>
                      <a:schemeClr val="tx1"/>
                    </a:solidFill>
                    <a:latin typeface="Arial" pitchFamily="34" charset="0"/>
                    <a:ea typeface="ヒラギノ角ゴ Pro W3"/>
                    <a:cs typeface="ヒラギノ角ゴ Pro W3"/>
                  </a:defRPr>
                </a:lvl1pPr>
                <a:lvl2pPr marL="742950" indent="-285750">
                  <a:defRPr>
                    <a:solidFill>
                      <a:schemeClr val="tx1"/>
                    </a:solidFill>
                    <a:latin typeface="Arial" pitchFamily="34" charset="0"/>
                    <a:ea typeface="ヒラギノ角ゴ Pro W3"/>
                    <a:cs typeface="ヒラギノ角ゴ Pro W3"/>
                  </a:defRPr>
                </a:lvl2pPr>
                <a:lvl3pPr marL="1143000" indent="-228600">
                  <a:defRPr>
                    <a:solidFill>
                      <a:schemeClr val="tx1"/>
                    </a:solidFill>
                    <a:latin typeface="Arial" pitchFamily="34" charset="0"/>
                    <a:ea typeface="ヒラギノ角ゴ Pro W3"/>
                    <a:cs typeface="ヒラギノ角ゴ Pro W3"/>
                  </a:defRPr>
                </a:lvl3pPr>
                <a:lvl4pPr marL="1600200" indent="-228600">
                  <a:defRPr>
                    <a:solidFill>
                      <a:schemeClr val="tx1"/>
                    </a:solidFill>
                    <a:latin typeface="Arial" pitchFamily="34" charset="0"/>
                    <a:ea typeface="ヒラギノ角ゴ Pro W3"/>
                    <a:cs typeface="ヒラギノ角ゴ Pro W3"/>
                  </a:defRPr>
                </a:lvl4pPr>
                <a:lvl5pPr marL="2057400" indent="-22860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a:defRPr/>
                </a:pPr>
                <a:r>
                  <a:rPr lang="az-Latn-AZ" altLang="az-Latn-AZ" sz="1050" b="1" dirty="0">
                    <a:solidFill>
                      <a:srgbClr val="002060"/>
                    </a:solidFill>
                  </a:rPr>
                  <a:t>...</a:t>
                </a:r>
                <a:endParaRPr lang="ru-RU" altLang="az-Latn-AZ" sz="1050" b="1" dirty="0">
                  <a:solidFill>
                    <a:srgbClr val="002060"/>
                  </a:solidFill>
                </a:endParaRPr>
              </a:p>
            </p:txBody>
          </p:sp>
        </p:grpSp>
      </p:grpSp>
      <p:grpSp>
        <p:nvGrpSpPr>
          <p:cNvPr id="31" name="Группа 6"/>
          <p:cNvGrpSpPr>
            <a:grpSpLocks/>
          </p:cNvGrpSpPr>
          <p:nvPr/>
        </p:nvGrpSpPr>
        <p:grpSpPr bwMode="auto">
          <a:xfrm>
            <a:off x="5364163" y="5194300"/>
            <a:ext cx="795337" cy="369888"/>
            <a:chOff x="5724129" y="5204122"/>
            <a:chExt cx="740943" cy="369116"/>
          </a:xfrm>
        </p:grpSpPr>
        <p:sp>
          <p:nvSpPr>
            <p:cNvPr id="80" name="Left-Right Arrow 79"/>
            <p:cNvSpPr/>
            <p:nvPr/>
          </p:nvSpPr>
          <p:spPr>
            <a:xfrm>
              <a:off x="5724129" y="5405314"/>
              <a:ext cx="720238" cy="167924"/>
            </a:xfrm>
            <a:prstGeom prst="leftRightArrow">
              <a:avLst/>
            </a:prstGeom>
            <a:ln w="9525">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rgbClr val="FF0000"/>
                </a:solidFill>
              </a:endParaRPr>
            </a:p>
          </p:txBody>
        </p:sp>
        <p:sp>
          <p:nvSpPr>
            <p:cNvPr id="18472" name="Прямоугольник 2"/>
            <p:cNvSpPr>
              <a:spLocks noChangeArrowheads="1"/>
            </p:cNvSpPr>
            <p:nvPr/>
          </p:nvSpPr>
          <p:spPr bwMode="auto">
            <a:xfrm>
              <a:off x="5748209" y="5204122"/>
              <a:ext cx="7168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az-Latn-AZ" sz="900" b="1">
                  <a:solidFill>
                    <a:srgbClr val="FF0000"/>
                  </a:solidFill>
                  <a:latin typeface="Arial" panose="020B0604020202020204" pitchFamily="34" charset="0"/>
                  <a:ea typeface="ヒラギノ角ゴ Pro W3"/>
                  <a:cs typeface="ヒラギノ角ゴ Pro W3"/>
                </a:rPr>
                <a:t>Ödənişlər</a:t>
              </a:r>
              <a:endParaRPr lang="ru-RU" altLang="en-US" sz="800">
                <a:solidFill>
                  <a:srgbClr val="FF0000"/>
                </a:solidFill>
                <a:latin typeface="Arial" panose="020B0604020202020204" pitchFamily="34" charset="0"/>
                <a:ea typeface="ヒラギノ角ゴ Pro W3"/>
                <a:cs typeface="ヒラギノ角ゴ Pro W3"/>
              </a:endParaRPr>
            </a:p>
          </p:txBody>
        </p:sp>
      </p:grpSp>
      <p:grpSp>
        <p:nvGrpSpPr>
          <p:cNvPr id="23552" name="Группа 78"/>
          <p:cNvGrpSpPr>
            <a:grpSpLocks/>
          </p:cNvGrpSpPr>
          <p:nvPr/>
        </p:nvGrpSpPr>
        <p:grpSpPr bwMode="auto">
          <a:xfrm>
            <a:off x="7394575" y="5216525"/>
            <a:ext cx="660400" cy="358775"/>
            <a:chOff x="5708893" y="5214851"/>
            <a:chExt cx="734772" cy="358387"/>
          </a:xfrm>
        </p:grpSpPr>
        <p:sp>
          <p:nvSpPr>
            <p:cNvPr id="81" name="Left-Right Arrow 79"/>
            <p:cNvSpPr/>
            <p:nvPr/>
          </p:nvSpPr>
          <p:spPr>
            <a:xfrm>
              <a:off x="5724790" y="5405145"/>
              <a:ext cx="718875" cy="168093"/>
            </a:xfrm>
            <a:prstGeom prst="leftRightArrow">
              <a:avLst/>
            </a:prstGeom>
            <a:ln w="9525">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solidFill>
                  <a:srgbClr val="FF0000"/>
                </a:solidFill>
              </a:endParaRPr>
            </a:p>
          </p:txBody>
        </p:sp>
        <p:sp>
          <p:nvSpPr>
            <p:cNvPr id="18470" name="Прямоугольник 81"/>
            <p:cNvSpPr>
              <a:spLocks noChangeArrowheads="1"/>
            </p:cNvSpPr>
            <p:nvPr/>
          </p:nvSpPr>
          <p:spPr bwMode="auto">
            <a:xfrm>
              <a:off x="5708893" y="5214851"/>
              <a:ext cx="7168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az-Latn-AZ" sz="900" b="1">
                  <a:solidFill>
                    <a:srgbClr val="FF0000"/>
                  </a:solidFill>
                  <a:latin typeface="Arial" panose="020B0604020202020204" pitchFamily="34" charset="0"/>
                  <a:ea typeface="ヒラギノ角ゴ Pro W3"/>
                  <a:cs typeface="ヒラギノ角ゴ Pro W3"/>
                </a:rPr>
                <a:t>Ödənişlər</a:t>
              </a:r>
              <a:endParaRPr lang="ru-RU" altLang="en-US" sz="800">
                <a:solidFill>
                  <a:srgbClr val="FF0000"/>
                </a:solidFill>
                <a:latin typeface="Arial" panose="020B0604020202020204" pitchFamily="34" charset="0"/>
                <a:ea typeface="ヒラギノ角ゴ Pro W3"/>
                <a:cs typeface="ヒラギノ角ゴ Pro W3"/>
              </a:endParaRPr>
            </a:p>
          </p:txBody>
        </p:sp>
      </p:grpSp>
      <p:grpSp>
        <p:nvGrpSpPr>
          <p:cNvPr id="28" name="Group 27"/>
          <p:cNvGrpSpPr>
            <a:grpSpLocks/>
          </p:cNvGrpSpPr>
          <p:nvPr/>
        </p:nvGrpSpPr>
        <p:grpSpPr bwMode="auto">
          <a:xfrm>
            <a:off x="74613" y="1741488"/>
            <a:ext cx="1468437" cy="931862"/>
            <a:chOff x="74387" y="1518830"/>
            <a:chExt cx="1725194" cy="1148718"/>
          </a:xfrm>
        </p:grpSpPr>
        <p:sp>
          <p:nvSpPr>
            <p:cNvPr id="18467" name="TextBox 11"/>
            <p:cNvSpPr txBox="1">
              <a:spLocks noChangeArrowheads="1"/>
            </p:cNvSpPr>
            <p:nvPr/>
          </p:nvSpPr>
          <p:spPr bwMode="auto">
            <a:xfrm>
              <a:off x="74387" y="2345089"/>
              <a:ext cx="1725194" cy="322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az-Latn-AZ" sz="1100" b="1">
                  <a:solidFill>
                    <a:srgbClr val="77933C"/>
                  </a:solidFill>
                  <a:latin typeface="Arial" panose="020B0604020202020204" pitchFamily="34" charset="0"/>
                  <a:ea typeface="ヒラギノ角ゴ Pro W3"/>
                  <a:cs typeface="ヒラギノ角ゴ Pro W3"/>
                </a:rPr>
                <a:t>Büdcə Təşkilatı </a:t>
              </a:r>
              <a:r>
                <a:rPr lang="en-US" altLang="az-Latn-AZ" sz="1100" b="1">
                  <a:solidFill>
                    <a:srgbClr val="77933C"/>
                  </a:solidFill>
                  <a:latin typeface="Arial" panose="020B0604020202020204" pitchFamily="34" charset="0"/>
                  <a:ea typeface="ヒラギノ角ゴ Pro W3"/>
                  <a:cs typeface="ヒラギノ角ゴ Pro W3"/>
                </a:rPr>
                <a:t>1</a:t>
              </a:r>
            </a:p>
          </p:txBody>
        </p:sp>
        <p:pic>
          <p:nvPicPr>
            <p:cNvPr id="18468" name="Picture 9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622" y="1518830"/>
              <a:ext cx="1061733" cy="836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Group 35"/>
          <p:cNvGrpSpPr>
            <a:grpSpLocks/>
          </p:cNvGrpSpPr>
          <p:nvPr/>
        </p:nvGrpSpPr>
        <p:grpSpPr bwMode="auto">
          <a:xfrm>
            <a:off x="2932113" y="4352925"/>
            <a:ext cx="2278062" cy="873125"/>
            <a:chOff x="2932596" y="4353620"/>
            <a:chExt cx="2277002" cy="873195"/>
          </a:xfrm>
        </p:grpSpPr>
        <p:grpSp>
          <p:nvGrpSpPr>
            <p:cNvPr id="18461" name="Group 30"/>
            <p:cNvGrpSpPr>
              <a:grpSpLocks/>
            </p:cNvGrpSpPr>
            <p:nvPr/>
          </p:nvGrpSpPr>
          <p:grpSpPr bwMode="auto">
            <a:xfrm>
              <a:off x="2932596" y="4353620"/>
              <a:ext cx="2277002" cy="523735"/>
              <a:chOff x="2228446" y="4829036"/>
              <a:chExt cx="2278389" cy="524033"/>
            </a:xfrm>
          </p:grpSpPr>
          <p:sp>
            <p:nvSpPr>
              <p:cNvPr id="18463" name="TextBox 59"/>
              <p:cNvSpPr txBox="1">
                <a:spLocks noChangeArrowheads="1"/>
              </p:cNvSpPr>
              <p:nvPr/>
            </p:nvSpPr>
            <p:spPr bwMode="auto">
              <a:xfrm>
                <a:off x="2481128" y="4952731"/>
                <a:ext cx="2025707" cy="4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az-Latn-AZ" altLang="az-Latn-AZ" sz="1000" b="1">
                    <a:solidFill>
                      <a:srgbClr val="002060"/>
                    </a:solidFill>
                    <a:latin typeface="Arial" panose="020B0604020202020204" pitchFamily="34" charset="0"/>
                    <a:ea typeface="ヒラギノ角ゴ Pro W3"/>
                    <a:cs typeface="ヒラギノ角ゴ Pro W3"/>
                  </a:rPr>
                  <a:t>Ödənişlər</a:t>
                </a:r>
                <a:r>
                  <a:rPr lang="en-US" altLang="az-Latn-AZ" sz="1000" b="1">
                    <a:solidFill>
                      <a:srgbClr val="002060"/>
                    </a:solidFill>
                    <a:latin typeface="Arial" panose="020B0604020202020204" pitchFamily="34" charset="0"/>
                    <a:ea typeface="ヒラギノ角ゴ Pro W3"/>
                    <a:cs typeface="ヒラギノ角ゴ Pro W3"/>
                  </a:rPr>
                  <a:t> </a:t>
                </a:r>
                <a:r>
                  <a:rPr lang="az-Latn-AZ" altLang="az-Latn-AZ" sz="1000" b="1">
                    <a:solidFill>
                      <a:srgbClr val="002060"/>
                    </a:solidFill>
                    <a:latin typeface="Arial" panose="020B0604020202020204" pitchFamily="34" charset="0"/>
                    <a:ea typeface="ヒラギノ角ゴ Pro W3"/>
                    <a:cs typeface="ヒラギノ角ゴ Pro W3"/>
                  </a:rPr>
                  <a:t>və </a:t>
                </a:r>
                <a:r>
                  <a:rPr lang="en-US" altLang="az-Latn-AZ" sz="1000" b="1">
                    <a:solidFill>
                      <a:srgbClr val="002060"/>
                    </a:solidFill>
                    <a:latin typeface="Arial" panose="020B0604020202020204" pitchFamily="34" charset="0"/>
                    <a:ea typeface="ヒラギノ角ゴ Pro W3"/>
                    <a:cs typeface="ヒラギノ角ゴ Pro W3"/>
                  </a:rPr>
                  <a:t>s</a:t>
                </a:r>
                <a:r>
                  <a:rPr lang="az-Latn-AZ" altLang="az-Latn-AZ" sz="1000" b="1">
                    <a:solidFill>
                      <a:srgbClr val="002060"/>
                    </a:solidFill>
                    <a:latin typeface="Arial" panose="020B0604020202020204" pitchFamily="34" charset="0"/>
                    <a:ea typeface="ヒラギノ角ゴ Pro W3"/>
                    <a:cs typeface="ヒラギノ角ゴ Pro W3"/>
                  </a:rPr>
                  <a:t>ənəd</a:t>
                </a:r>
                <a:r>
                  <a:rPr lang="en-US" altLang="az-Latn-AZ" sz="1000" b="1">
                    <a:solidFill>
                      <a:srgbClr val="002060"/>
                    </a:solidFill>
                    <a:latin typeface="Arial" panose="020B0604020202020204" pitchFamily="34" charset="0"/>
                    <a:ea typeface="ヒラギノ角ゴ Pro W3"/>
                    <a:cs typeface="ヒラギノ角ゴ Pro W3"/>
                  </a:rPr>
                  <a:t> m</a:t>
                </a:r>
                <a:r>
                  <a:rPr lang="az-Latn-AZ" altLang="az-Latn-AZ" sz="1000" b="1">
                    <a:solidFill>
                      <a:srgbClr val="002060"/>
                    </a:solidFill>
                    <a:latin typeface="Arial" panose="020B0604020202020204" pitchFamily="34" charset="0"/>
                    <a:ea typeface="ヒラギノ角ゴ Pro W3"/>
                    <a:cs typeface="ヒラギノ角ゴ Pro W3"/>
                  </a:rPr>
                  <a:t>übadiləsi</a:t>
                </a:r>
                <a:endParaRPr lang="en-US" altLang="az-Latn-AZ" sz="1000" b="1">
                  <a:solidFill>
                    <a:srgbClr val="002060"/>
                  </a:solidFill>
                  <a:latin typeface="Arial" panose="020B0604020202020204" pitchFamily="34" charset="0"/>
                  <a:ea typeface="ヒラギノ角ゴ Pro W3"/>
                  <a:cs typeface="ヒラギノ角ゴ Pro W3"/>
                </a:endParaRPr>
              </a:p>
            </p:txBody>
          </p:sp>
          <p:grpSp>
            <p:nvGrpSpPr>
              <p:cNvPr id="18464" name="Группа 6"/>
              <p:cNvGrpSpPr>
                <a:grpSpLocks/>
              </p:cNvGrpSpPr>
              <p:nvPr/>
            </p:nvGrpSpPr>
            <p:grpSpPr bwMode="auto">
              <a:xfrm>
                <a:off x="2228446" y="4829036"/>
                <a:ext cx="639763" cy="496884"/>
                <a:chOff x="5003800" y="5499104"/>
                <a:chExt cx="639763" cy="497563"/>
              </a:xfrm>
            </p:grpSpPr>
            <p:pic>
              <p:nvPicPr>
                <p:cNvPr id="18465" name="Picture 16" descr="C:\Documents and Settings\Administrator\Local Settings\Temporary Internet Files\Content.IE5\IUOWCW3P\MCBD06737_00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3800" y="5499104"/>
                  <a:ext cx="6397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6" name="Picture 4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78641">
                  <a:off x="5295319" y="5681469"/>
                  <a:ext cx="315198" cy="31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 name="Left-Right Arrow 102"/>
            <p:cNvSpPr/>
            <p:nvPr/>
          </p:nvSpPr>
          <p:spPr bwMode="auto">
            <a:xfrm rot="5400000">
              <a:off x="3901207" y="4946644"/>
              <a:ext cx="392143" cy="168197"/>
            </a:xfrm>
            <a:prstGeom prst="leftRightArrow">
              <a:avLst/>
            </a:prstGeom>
            <a:ln w="9525">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rgbClr val="FF0000"/>
                </a:solidFill>
              </a:endParaRPr>
            </a:p>
          </p:txBody>
        </p:sp>
      </p:grpSp>
      <p:grpSp>
        <p:nvGrpSpPr>
          <p:cNvPr id="35" name="Group 34"/>
          <p:cNvGrpSpPr>
            <a:grpSpLocks/>
          </p:cNvGrpSpPr>
          <p:nvPr/>
        </p:nvGrpSpPr>
        <p:grpSpPr bwMode="auto">
          <a:xfrm>
            <a:off x="65088" y="2890838"/>
            <a:ext cx="1336675" cy="949325"/>
            <a:chOff x="65471" y="2891608"/>
            <a:chExt cx="1335622" cy="947928"/>
          </a:xfrm>
        </p:grpSpPr>
        <p:sp>
          <p:nvSpPr>
            <p:cNvPr id="18459" name="TextBox 12"/>
            <p:cNvSpPr txBox="1">
              <a:spLocks noChangeArrowheads="1"/>
            </p:cNvSpPr>
            <p:nvPr/>
          </p:nvSpPr>
          <p:spPr bwMode="auto">
            <a:xfrm>
              <a:off x="65471" y="3577926"/>
              <a:ext cx="13356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az-Latn-AZ" sz="1100" b="1">
                  <a:solidFill>
                    <a:srgbClr val="0070C0"/>
                  </a:solidFill>
                  <a:latin typeface="Arial" panose="020B0604020202020204" pitchFamily="34" charset="0"/>
                  <a:ea typeface="ヒラギノ角ゴ Pro W3"/>
                  <a:cs typeface="ヒラギノ角ゴ Pro W3"/>
                </a:rPr>
                <a:t>Büdcə Təşkilatı 2</a:t>
              </a:r>
              <a:endParaRPr lang="en-US" altLang="az-Latn-AZ" sz="1100" b="1">
                <a:solidFill>
                  <a:srgbClr val="0070C0"/>
                </a:solidFill>
                <a:latin typeface="Arial" panose="020B0604020202020204" pitchFamily="34" charset="0"/>
                <a:ea typeface="ヒラギノ角ゴ Pro W3"/>
                <a:cs typeface="ヒラギノ角ゴ Pro W3"/>
              </a:endParaRPr>
            </a:p>
          </p:txBody>
        </p:sp>
        <p:pic>
          <p:nvPicPr>
            <p:cNvPr id="18460" name="Picture 10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72537" y="2891608"/>
              <a:ext cx="903718" cy="67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3"/>
          <p:cNvGrpSpPr>
            <a:grpSpLocks/>
          </p:cNvGrpSpPr>
          <p:nvPr/>
        </p:nvGrpSpPr>
        <p:grpSpPr bwMode="auto">
          <a:xfrm>
            <a:off x="65088" y="3800475"/>
            <a:ext cx="1360487" cy="1257300"/>
            <a:chOff x="65471" y="3800355"/>
            <a:chExt cx="1359668" cy="1257621"/>
          </a:xfrm>
        </p:grpSpPr>
        <p:grpSp>
          <p:nvGrpSpPr>
            <p:cNvPr id="18455" name="Group 29"/>
            <p:cNvGrpSpPr>
              <a:grpSpLocks/>
            </p:cNvGrpSpPr>
            <p:nvPr/>
          </p:nvGrpSpPr>
          <p:grpSpPr bwMode="auto">
            <a:xfrm>
              <a:off x="65471" y="3800355"/>
              <a:ext cx="1359668" cy="1257621"/>
              <a:chOff x="65471" y="3800355"/>
              <a:chExt cx="1359668" cy="1257621"/>
            </a:xfrm>
          </p:grpSpPr>
          <p:sp>
            <p:nvSpPr>
              <p:cNvPr id="18457" name="TextBox 13"/>
              <p:cNvSpPr txBox="1">
                <a:spLocks noChangeArrowheads="1"/>
              </p:cNvSpPr>
              <p:nvPr/>
            </p:nvSpPr>
            <p:spPr bwMode="auto">
              <a:xfrm>
                <a:off x="65471" y="4796366"/>
                <a:ext cx="13596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az-Latn-AZ" sz="1100" b="1">
                    <a:solidFill>
                      <a:srgbClr val="604A7B"/>
                    </a:solidFill>
                    <a:latin typeface="Arial" panose="020B0604020202020204" pitchFamily="34" charset="0"/>
                    <a:ea typeface="ヒラギノ角ゴ Pro W3"/>
                    <a:cs typeface="ヒラギノ角ゴ Pro W3"/>
                  </a:rPr>
                  <a:t>Büdcə Təşkilatı </a:t>
                </a:r>
                <a:r>
                  <a:rPr lang="en-US" altLang="az-Latn-AZ" sz="1100" b="1">
                    <a:solidFill>
                      <a:srgbClr val="604A7B"/>
                    </a:solidFill>
                    <a:latin typeface="Arial" panose="020B0604020202020204" pitchFamily="34" charset="0"/>
                    <a:ea typeface="ヒラギノ角ゴ Pro W3"/>
                    <a:cs typeface="ヒラギノ角ゴ Pro W3"/>
                  </a:rPr>
                  <a:t>N</a:t>
                </a:r>
              </a:p>
            </p:txBody>
          </p:sp>
          <p:sp>
            <p:nvSpPr>
              <p:cNvPr id="18458" name="TextBox 638"/>
              <p:cNvSpPr txBox="1">
                <a:spLocks noChangeArrowheads="1"/>
              </p:cNvSpPr>
              <p:nvPr/>
            </p:nvSpPr>
            <p:spPr bwMode="auto">
              <a:xfrm>
                <a:off x="506435" y="3800355"/>
                <a:ext cx="495300" cy="368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az-Latn-AZ" altLang="az-Latn-AZ" sz="1800" b="1">
                    <a:solidFill>
                      <a:srgbClr val="002060"/>
                    </a:solidFill>
                    <a:latin typeface="Arial" panose="020B0604020202020204" pitchFamily="34" charset="0"/>
                    <a:ea typeface="ヒラギノ角ゴ Pro W3"/>
                    <a:cs typeface="ヒラギノ角ゴ Pro W3"/>
                  </a:rPr>
                  <a:t>...</a:t>
                </a:r>
                <a:endParaRPr lang="ru-RU" altLang="az-Latn-AZ" sz="1800" b="1">
                  <a:solidFill>
                    <a:srgbClr val="002060"/>
                  </a:solidFill>
                  <a:latin typeface="Arial" panose="020B0604020202020204" pitchFamily="34" charset="0"/>
                  <a:ea typeface="ヒラギノ角ゴ Pro W3"/>
                  <a:cs typeface="ヒラギノ角ゴ Pro W3"/>
                </a:endParaRPr>
              </a:p>
            </p:txBody>
          </p:sp>
        </p:grpSp>
        <p:pic>
          <p:nvPicPr>
            <p:cNvPr id="18456" name="Picture 10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19941" y="4101096"/>
              <a:ext cx="903718" cy="67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6084888" y="4132263"/>
            <a:ext cx="1460500" cy="2433637"/>
            <a:chOff x="6084216" y="4132359"/>
            <a:chExt cx="1460500" cy="2432909"/>
          </a:xfrm>
        </p:grpSpPr>
        <p:grpSp>
          <p:nvGrpSpPr>
            <p:cNvPr id="18450" name="Group 26"/>
            <p:cNvGrpSpPr>
              <a:grpSpLocks/>
            </p:cNvGrpSpPr>
            <p:nvPr/>
          </p:nvGrpSpPr>
          <p:grpSpPr bwMode="auto">
            <a:xfrm>
              <a:off x="6084216" y="4335213"/>
              <a:ext cx="1460500" cy="2230055"/>
              <a:chOff x="6083725" y="4335478"/>
              <a:chExt cx="1460656" cy="2230472"/>
            </a:xfrm>
          </p:grpSpPr>
          <p:pic>
            <p:nvPicPr>
              <p:cNvPr id="18452" name="Picture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337331" y="5422398"/>
                <a:ext cx="882559" cy="79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269826" y="4335478"/>
                <a:ext cx="1169181" cy="1169181"/>
              </a:xfrm>
              <a:prstGeom prst="rect">
                <a:avLst/>
              </a:prstGeom>
            </p:spPr>
          </p:pic>
          <p:sp>
            <p:nvSpPr>
              <p:cNvPr id="15" name="TextBox 14"/>
              <p:cNvSpPr txBox="1"/>
              <p:nvPr/>
            </p:nvSpPr>
            <p:spPr>
              <a:xfrm>
                <a:off x="6083725" y="6165945"/>
                <a:ext cx="1460656" cy="400005"/>
              </a:xfrm>
              <a:prstGeom prst="rect">
                <a:avLst/>
              </a:prstGeom>
              <a:noFill/>
            </p:spPr>
            <p:txBody>
              <a:bodyPr wrap="none">
                <a:spAutoFit/>
              </a:bodyPr>
              <a:lstStyle/>
              <a:p>
                <a:pPr>
                  <a:defRPr/>
                </a:pPr>
                <a:r>
                  <a:rPr lang="az-Latn-AZ" sz="1000" b="1" dirty="0">
                    <a:solidFill>
                      <a:schemeClr val="tx2">
                        <a:lumMod val="75000"/>
                      </a:schemeClr>
                    </a:solidFill>
                  </a:rPr>
                  <a:t>        Hökumətin</a:t>
                </a:r>
              </a:p>
              <a:p>
                <a:pPr>
                  <a:defRPr/>
                </a:pPr>
                <a:r>
                  <a:rPr lang="az-Latn-AZ" sz="1000" b="1" dirty="0">
                    <a:solidFill>
                      <a:schemeClr val="tx2">
                        <a:lumMod val="75000"/>
                      </a:schemeClr>
                    </a:solidFill>
                  </a:rPr>
                  <a:t> Vahid Xəzinə Hesabı</a:t>
                </a:r>
                <a:endParaRPr lang="en-US" sz="1000" b="1" dirty="0">
                  <a:solidFill>
                    <a:schemeClr val="tx2">
                      <a:lumMod val="75000"/>
                    </a:schemeClr>
                  </a:solidFill>
                </a:endParaRPr>
              </a:p>
            </p:txBody>
          </p:sp>
        </p:grpSp>
        <p:sp>
          <p:nvSpPr>
            <p:cNvPr id="85" name="TextBox 84"/>
            <p:cNvSpPr txBox="1"/>
            <p:nvPr/>
          </p:nvSpPr>
          <p:spPr bwMode="auto">
            <a:xfrm>
              <a:off x="6136603" y="4132359"/>
              <a:ext cx="1143000" cy="245988"/>
            </a:xfrm>
            <a:prstGeom prst="rect">
              <a:avLst/>
            </a:prstGeom>
            <a:noFill/>
          </p:spPr>
          <p:txBody>
            <a:bodyPr wrap="none">
              <a:spAutoFit/>
            </a:bodyPr>
            <a:lstStyle/>
            <a:p>
              <a:pPr>
                <a:defRPr/>
              </a:pPr>
              <a:r>
                <a:rPr lang="az-Latn-AZ" sz="1000" b="1" dirty="0">
                  <a:solidFill>
                    <a:schemeClr val="tx2">
                      <a:lumMod val="75000"/>
                    </a:schemeClr>
                  </a:solidFill>
                </a:rPr>
                <a:t>    Mərkəzi Bank</a:t>
              </a:r>
            </a:p>
          </p:txBody>
        </p:sp>
      </p:grpSp>
      <p:sp>
        <p:nvSpPr>
          <p:cNvPr id="18449" name="Title 1"/>
          <p:cNvSpPr>
            <a:spLocks noGrp="1"/>
          </p:cNvSpPr>
          <p:nvPr>
            <p:ph type="title"/>
          </p:nvPr>
        </p:nvSpPr>
        <p:spPr>
          <a:xfrm>
            <a:off x="1068388" y="73025"/>
            <a:ext cx="7934325" cy="762000"/>
          </a:xfrm>
        </p:spPr>
        <p:txBody>
          <a:bodyPr/>
          <a:lstStyle/>
          <a:p>
            <a:pPr eaLnBrk="1" hangingPunct="1"/>
            <a:r>
              <a:rPr lang="az-Latn-AZ" altLang="ru-RU" sz="3200" b="1" dirty="0"/>
              <a:t>SERP-in arxitekturası</a:t>
            </a:r>
            <a:endParaRPr lang="en-US" altLang="ru-RU" sz="3200" b="1"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4"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1000"/>
                                        <p:tgtEl>
                                          <p:spTgt spid="13"/>
                                        </p:tgtEl>
                                      </p:cBhvr>
                                    </p:animEffect>
                                  </p:childTnLst>
                                </p:cTn>
                              </p:par>
                            </p:childTnLst>
                          </p:cTn>
                        </p:par>
                        <p:par>
                          <p:cTn id="14" fill="hold" nodeType="afterGroup">
                            <p:stCondLst>
                              <p:cond delay="2000"/>
                            </p:stCondLst>
                            <p:childTnLst>
                              <p:par>
                                <p:cTn id="15" presetID="22" presetClass="entr" presetSubtype="8"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1000"/>
                                        <p:tgtEl>
                                          <p:spTgt spid="28"/>
                                        </p:tgtEl>
                                      </p:cBhvr>
                                    </p:animEffect>
                                  </p:childTnLst>
                                </p:cTn>
                              </p:par>
                              <p:par>
                                <p:cTn id="18" presetID="22" presetClass="entr" presetSubtype="8"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left)">
                                      <p:cBhvr>
                                        <p:cTn id="20" dur="1000"/>
                                        <p:tgtEl>
                                          <p:spTgt spid="35"/>
                                        </p:tgtEl>
                                      </p:cBhvr>
                                    </p:animEffect>
                                  </p:childTnLst>
                                </p:cTn>
                              </p:par>
                              <p:par>
                                <p:cTn id="21" presetID="22" presetClass="entr" presetSubtype="8"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1000"/>
                                        <p:tgtEl>
                                          <p:spTgt spid="34"/>
                                        </p:tgtEl>
                                      </p:cBhvr>
                                    </p:animEffect>
                                  </p:childTnLst>
                                </p:cTn>
                              </p:par>
                            </p:childTnLst>
                          </p:cTn>
                        </p:par>
                        <p:par>
                          <p:cTn id="24" fill="hold" nodeType="afterGroup">
                            <p:stCondLst>
                              <p:cond delay="3000"/>
                            </p:stCondLst>
                            <p:childTnLst>
                              <p:par>
                                <p:cTn id="25" presetID="22" presetClass="entr" presetSubtype="8"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1000"/>
                                        <p:tgtEl>
                                          <p:spTgt spid="7"/>
                                        </p:tgtEl>
                                      </p:cBhvr>
                                    </p:animEffect>
                                  </p:childTnLst>
                                </p:cTn>
                              </p:par>
                            </p:childTnLst>
                          </p:cTn>
                        </p:par>
                        <p:par>
                          <p:cTn id="28" fill="hold" nodeType="afterGroup">
                            <p:stCondLst>
                              <p:cond delay="400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childTnLst>
                                </p:cTn>
                              </p:par>
                            </p:childTnLst>
                          </p:cTn>
                        </p:par>
                        <p:par>
                          <p:cTn id="32" fill="hold" nodeType="afterGroup">
                            <p:stCondLst>
                              <p:cond delay="5000"/>
                            </p:stCondLst>
                            <p:childTnLst>
                              <p:par>
                                <p:cTn id="33" presetID="22" presetClass="entr" presetSubtype="1"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1000"/>
                                        <p:tgtEl>
                                          <p:spTgt spid="36"/>
                                        </p:tgtEl>
                                      </p:cBhvr>
                                    </p:animEffect>
                                  </p:childTnLst>
                                </p:cTn>
                              </p:par>
                            </p:childTnLst>
                          </p:cTn>
                        </p:par>
                        <p:par>
                          <p:cTn id="36" fill="hold" nodeType="afterGroup">
                            <p:stCondLst>
                              <p:cond delay="6000"/>
                            </p:stCondLst>
                            <p:childTnLst>
                              <p:par>
                                <p:cTn id="37" presetID="10"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childTnLst>
                                </p:cTn>
                              </p:par>
                            </p:childTnLst>
                          </p:cTn>
                        </p:par>
                        <p:par>
                          <p:cTn id="40" fill="hold" nodeType="afterGroup">
                            <p:stCondLst>
                              <p:cond delay="7000"/>
                            </p:stCondLst>
                            <p:childTnLst>
                              <p:par>
                                <p:cTn id="41" presetID="22" presetClass="entr" presetSubtype="8"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1000"/>
                                        <p:tgtEl>
                                          <p:spTgt spid="31"/>
                                        </p:tgtEl>
                                      </p:cBhvr>
                                    </p:animEffect>
                                  </p:childTnLst>
                                </p:cTn>
                              </p:par>
                            </p:childTnLst>
                          </p:cTn>
                        </p:par>
                        <p:par>
                          <p:cTn id="44" fill="hold" nodeType="afterGroup">
                            <p:stCondLst>
                              <p:cond delay="8000"/>
                            </p:stCondLst>
                            <p:childTnLst>
                              <p:par>
                                <p:cTn id="45" presetID="10"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childTnLst>
                                </p:cTn>
                              </p:par>
                            </p:childTnLst>
                          </p:cTn>
                        </p:par>
                        <p:par>
                          <p:cTn id="48" fill="hold" nodeType="afterGroup">
                            <p:stCondLst>
                              <p:cond delay="9000"/>
                            </p:stCondLst>
                            <p:childTnLst>
                              <p:par>
                                <p:cTn id="49" presetID="22" presetClass="entr" presetSubtype="8" fill="hold" nodeType="afterEffect">
                                  <p:stCondLst>
                                    <p:cond delay="0"/>
                                  </p:stCondLst>
                                  <p:childTnLst>
                                    <p:set>
                                      <p:cBhvr>
                                        <p:cTn id="50" dur="1" fill="hold">
                                          <p:stCondLst>
                                            <p:cond delay="0"/>
                                          </p:stCondLst>
                                        </p:cTn>
                                        <p:tgtEl>
                                          <p:spTgt spid="23552"/>
                                        </p:tgtEl>
                                        <p:attrNameLst>
                                          <p:attrName>style.visibility</p:attrName>
                                        </p:attrNameLst>
                                      </p:cBhvr>
                                      <p:to>
                                        <p:strVal val="visible"/>
                                      </p:to>
                                    </p:set>
                                    <p:animEffect transition="in" filter="wipe(left)">
                                      <p:cBhvr>
                                        <p:cTn id="51" dur="1000"/>
                                        <p:tgtEl>
                                          <p:spTgt spid="23552"/>
                                        </p:tgtEl>
                                      </p:cBhvr>
                                    </p:animEffect>
                                  </p:childTnLst>
                                </p:cTn>
                              </p:par>
                            </p:childTnLst>
                          </p:cTn>
                        </p:par>
                        <p:par>
                          <p:cTn id="52" fill="hold" nodeType="afterGroup">
                            <p:stCondLst>
                              <p:cond delay="10000"/>
                            </p:stCondLst>
                            <p:childTnLst>
                              <p:par>
                                <p:cTn id="53" presetID="10" presetClass="entr" presetSubtype="0"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childTnLst>
                                </p:cTn>
                              </p:par>
                            </p:childTnLst>
                          </p:cTn>
                        </p:par>
                        <p:par>
                          <p:cTn id="56" fill="hold" nodeType="afterGroup">
                            <p:stCondLst>
                              <p:cond delay="11000"/>
                            </p:stCondLst>
                            <p:childTnLst>
                              <p:par>
                                <p:cTn id="57" presetID="22" presetClass="entr" presetSubtype="8"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altLang="ru-RU" sz="3200" b="1" dirty="0">
                <a:ea typeface="ヒラギノ角ゴ Pro W3"/>
                <a:cs typeface="ヒラギノ角ゴ Pro W3"/>
              </a:rPr>
              <a:t>SERP: </a:t>
            </a:r>
            <a:r>
              <a:rPr lang="az-Latn-AZ" altLang="ru-RU" sz="3200" b="1" dirty="0"/>
              <a:t>Format məntiqi yoxlamalar</a:t>
            </a:r>
            <a:endParaRPr lang="en-US" sz="3200" b="1" dirty="0"/>
          </a:p>
        </p:txBody>
      </p:sp>
      <p:pic>
        <p:nvPicPr>
          <p:cNvPr id="4" name="Picture 3"/>
          <p:cNvPicPr>
            <a:picLocks noChangeAspect="1"/>
          </p:cNvPicPr>
          <p:nvPr/>
        </p:nvPicPr>
        <p:blipFill rotWithShape="1">
          <a:blip r:embed="rId5"/>
          <a:srcRect l="20718" t="20267" r="23502" b="24534"/>
          <a:stretch/>
        </p:blipFill>
        <p:spPr>
          <a:xfrm>
            <a:off x="4211960" y="1124744"/>
            <a:ext cx="3696411" cy="2376264"/>
          </a:xfrm>
          <a:prstGeom prst="rect">
            <a:avLst/>
          </a:prstGeom>
          <a:ln w="12700">
            <a:solidFill>
              <a:srgbClr val="000066"/>
            </a:solidFill>
          </a:ln>
        </p:spPr>
      </p:pic>
      <p:sp>
        <p:nvSpPr>
          <p:cNvPr id="6" name="Content Placeholder 4"/>
          <p:cNvSpPr txBox="1">
            <a:spLocks/>
          </p:cNvSpPr>
          <p:nvPr/>
        </p:nvSpPr>
        <p:spPr bwMode="auto">
          <a:xfrm>
            <a:off x="251520" y="1380700"/>
            <a:ext cx="3168352" cy="198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dirty="0">
                <a:ea typeface="MS Mincho" panose="02020609040205080304" pitchFamily="49" charset="-128"/>
                <a:cs typeface="Arial" panose="020B0604020202020204" pitchFamily="34" charset="0"/>
              </a:rPr>
              <a:t>IBAN standartına uyğun hesab nömrələrinin struktur üzrə generasiyanın yoxlanması </a:t>
            </a:r>
            <a:endParaRPr lang="en-US" dirty="0">
              <a:cs typeface="Arial" panose="020B0604020202020204" pitchFamily="34" charset="0"/>
            </a:endParaRPr>
          </a:p>
        </p:txBody>
      </p:sp>
      <p:pic>
        <p:nvPicPr>
          <p:cNvPr id="5" name="Picture 3"/>
          <p:cNvPicPr>
            <a:picLocks noChangeAspect="1"/>
          </p:cNvPicPr>
          <p:nvPr/>
        </p:nvPicPr>
        <p:blipFill rotWithShape="1">
          <a:blip r:embed="rId6"/>
          <a:srcRect l="13550" t="18166" r="31182" b="27278"/>
          <a:stretch/>
        </p:blipFill>
        <p:spPr>
          <a:xfrm>
            <a:off x="4211959" y="3762152"/>
            <a:ext cx="3696411" cy="2446260"/>
          </a:xfrm>
          <a:prstGeom prst="rect">
            <a:avLst/>
          </a:prstGeom>
          <a:ln w="12700">
            <a:solidFill>
              <a:srgbClr val="000066"/>
            </a:solidFill>
          </a:ln>
        </p:spPr>
      </p:pic>
      <p:sp>
        <p:nvSpPr>
          <p:cNvPr id="7" name="Content Placeholder 4"/>
          <p:cNvSpPr txBox="1">
            <a:spLocks/>
          </p:cNvSpPr>
          <p:nvPr/>
        </p:nvSpPr>
        <p:spPr bwMode="auto">
          <a:xfrm>
            <a:off x="251520" y="4121186"/>
            <a:ext cx="2993473"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dirty="0">
                <a:ea typeface="MS Mincho" panose="02020609040205080304" pitchFamily="49" charset="-128"/>
                <a:cs typeface="Arial" panose="020B0604020202020204" pitchFamily="34" charset="0"/>
              </a:rPr>
              <a:t>Səhv formatda VÖEN nömrəsinin daxil edilməsinin qarşısının alınması imkanı</a:t>
            </a:r>
            <a:endParaRPr lang="en-US" dirty="0">
              <a:cs typeface="Arial" panose="020B0604020202020204" pitchFamily="34" charset="0"/>
            </a:endParaRPr>
          </a:p>
        </p:txBody>
      </p:sp>
      <p:pic>
        <p:nvPicPr>
          <p:cNvPr id="3" name="Slayd 5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665538" y="3833813"/>
            <a:ext cx="609600" cy="609600"/>
          </a:xfrm>
          <a:prstGeom prst="rect">
            <a:avLst/>
          </a:prstGeom>
        </p:spPr>
      </p:pic>
    </p:spTree>
    <p:extLst>
      <p:ext uri="{BB962C8B-B14F-4D97-AF65-F5344CB8AC3E}">
        <p14:creationId xmlns:p14="http://schemas.microsoft.com/office/powerpoint/2010/main" val="15541166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az-Latn-AZ" altLang="ru-RU" sz="3200" b="1" dirty="0">
                <a:ea typeface="ヒラギノ角ゴ Pro W3"/>
                <a:cs typeface="ヒラギノ角ゴ Pro W3"/>
              </a:rPr>
              <a:t>SERP: </a:t>
            </a:r>
            <a:r>
              <a:rPr lang="az-Latn-AZ" sz="3200" b="1" dirty="0"/>
              <a:t>Büdcənin icrası və nəzarət</a:t>
            </a:r>
            <a:endParaRPr lang="en-US" sz="3200" b="1" dirty="0"/>
          </a:p>
        </p:txBody>
      </p:sp>
      <p:pic>
        <p:nvPicPr>
          <p:cNvPr id="44035" name="Picture 3"/>
          <p:cNvPicPr>
            <a:picLocks noChangeAspect="1"/>
          </p:cNvPicPr>
          <p:nvPr/>
        </p:nvPicPr>
        <p:blipFill rotWithShape="1">
          <a:blip r:embed="rId5">
            <a:extLst>
              <a:ext uri="{28A0092B-C50C-407E-A947-70E740481C1C}">
                <a14:useLocalDpi xmlns:a14="http://schemas.microsoft.com/office/drawing/2010/main" val="0"/>
              </a:ext>
            </a:extLst>
          </a:blip>
          <a:srcRect t="7159" b="15048"/>
          <a:stretch/>
        </p:blipFill>
        <p:spPr bwMode="auto">
          <a:xfrm>
            <a:off x="19050" y="912248"/>
            <a:ext cx="9124950" cy="33120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Content Placeholder 4"/>
          <p:cNvSpPr txBox="1">
            <a:spLocks/>
          </p:cNvSpPr>
          <p:nvPr/>
        </p:nvSpPr>
        <p:spPr bwMode="auto">
          <a:xfrm>
            <a:off x="395536" y="4437112"/>
            <a:ext cx="8064896" cy="140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dirty="0"/>
              <a:t>Təşkilatın illik büdcəsinin maliyyələşdirilməsi və büdcə təsnifatının xərc maddələri üzrə icrasının avtomatlaşdırılması üzrə əməliyyatların yerinə yetirilməsi imkanı</a:t>
            </a:r>
            <a:endParaRPr lang="en-US" dirty="0">
              <a:cs typeface="Arial" panose="020B0604020202020204" pitchFamily="34" charset="0"/>
            </a:endParaRPr>
          </a:p>
        </p:txBody>
      </p:sp>
      <p:pic>
        <p:nvPicPr>
          <p:cNvPr id="2" name="Slayd 5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545013" y="3884613"/>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az-Latn-AZ" altLang="ru-RU" sz="3200" b="1" dirty="0">
                <a:ea typeface="ヒラギノ角ゴ Pro W3"/>
                <a:cs typeface="ヒラギノ角ゴ Pro W3"/>
              </a:rPr>
              <a:t>SERP: </a:t>
            </a:r>
            <a:r>
              <a:rPr lang="en-US" altLang="az-Latn-AZ" sz="3200" b="1" dirty="0"/>
              <a:t>Bank </a:t>
            </a:r>
            <a:r>
              <a:rPr lang="az-Latn-AZ" altLang="az-Latn-AZ" sz="3200" b="1" dirty="0"/>
              <a:t>sənədlərinin siyahısı</a:t>
            </a:r>
            <a:endParaRPr lang="en-US" altLang="az-Latn-AZ" sz="3200" b="1" dirty="0"/>
          </a:p>
        </p:txBody>
      </p:sp>
      <p:pic>
        <p:nvPicPr>
          <p:cNvPr id="46084" name="Picture 1"/>
          <p:cNvPicPr>
            <a:picLocks noChangeAspect="1"/>
          </p:cNvPicPr>
          <p:nvPr/>
        </p:nvPicPr>
        <p:blipFill rotWithShape="1">
          <a:blip r:embed="rId5">
            <a:extLst>
              <a:ext uri="{28A0092B-C50C-407E-A947-70E740481C1C}">
                <a14:useLocalDpi xmlns:a14="http://schemas.microsoft.com/office/drawing/2010/main" val="0"/>
              </a:ext>
            </a:extLst>
          </a:blip>
          <a:srcRect l="16269" t="3976" r="1960" b="23354"/>
          <a:stretch/>
        </p:blipFill>
        <p:spPr bwMode="auto">
          <a:xfrm>
            <a:off x="323528" y="1023240"/>
            <a:ext cx="8677596" cy="410445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Content Placeholder 4"/>
          <p:cNvSpPr txBox="1">
            <a:spLocks/>
          </p:cNvSpPr>
          <p:nvPr/>
        </p:nvSpPr>
        <p:spPr bwMode="auto">
          <a:xfrm>
            <a:off x="395536" y="5085184"/>
            <a:ext cx="8280920" cy="126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dirty="0"/>
              <a:t>T</a:t>
            </a:r>
            <a:r>
              <a:rPr lang="en-GB" dirty="0" err="1"/>
              <a:t>əşkilatın</a:t>
            </a:r>
            <a:r>
              <a:rPr lang="en-GB" dirty="0"/>
              <a:t> </a:t>
            </a:r>
            <a:r>
              <a:rPr lang="en-GB" dirty="0" err="1"/>
              <a:t>bütün</a:t>
            </a:r>
            <a:r>
              <a:rPr lang="en-GB" dirty="0"/>
              <a:t> bank </a:t>
            </a:r>
            <a:r>
              <a:rPr lang="en-GB" dirty="0" err="1"/>
              <a:t>mədaxil</a:t>
            </a:r>
            <a:r>
              <a:rPr lang="en-GB" dirty="0"/>
              <a:t> </a:t>
            </a:r>
            <a:r>
              <a:rPr lang="en-GB" dirty="0" err="1"/>
              <a:t>və</a:t>
            </a:r>
            <a:r>
              <a:rPr lang="en-GB" dirty="0"/>
              <a:t> bank </a:t>
            </a:r>
            <a:r>
              <a:rPr lang="en-GB" dirty="0" err="1"/>
              <a:t>məxaric</a:t>
            </a:r>
            <a:r>
              <a:rPr lang="en-GB" dirty="0"/>
              <a:t> </a:t>
            </a:r>
            <a:r>
              <a:rPr lang="en-GB" dirty="0" err="1"/>
              <a:t>əməliyyatları</a:t>
            </a:r>
            <a:r>
              <a:rPr lang="en-GB" dirty="0"/>
              <a:t> </a:t>
            </a:r>
            <a:r>
              <a:rPr lang="en-GB" dirty="0" err="1"/>
              <a:t>işlənilir</a:t>
            </a:r>
            <a:r>
              <a:rPr lang="en-GB" dirty="0"/>
              <a:t> </a:t>
            </a:r>
            <a:r>
              <a:rPr lang="en-GB" dirty="0" err="1"/>
              <a:t>və</a:t>
            </a:r>
            <a:r>
              <a:rPr lang="en-GB" dirty="0"/>
              <a:t> </a:t>
            </a:r>
            <a:r>
              <a:rPr lang="en-GB" dirty="0" err="1"/>
              <a:t>işlənilmiş</a:t>
            </a:r>
            <a:r>
              <a:rPr lang="en-GB" dirty="0"/>
              <a:t> </a:t>
            </a:r>
            <a:r>
              <a:rPr lang="en-GB" dirty="0" err="1"/>
              <a:t>sənədlər</a:t>
            </a:r>
            <a:r>
              <a:rPr lang="en-GB" dirty="0"/>
              <a:t> </a:t>
            </a:r>
            <a:r>
              <a:rPr lang="en-GB" dirty="0" err="1"/>
              <a:t>saxlanılır</a:t>
            </a:r>
            <a:r>
              <a:rPr lang="en-GB" dirty="0"/>
              <a:t>. </a:t>
            </a:r>
            <a:r>
              <a:rPr lang="en-GB" dirty="0" err="1"/>
              <a:t>İşlənilmiş</a:t>
            </a:r>
            <a:r>
              <a:rPr lang="en-GB" dirty="0"/>
              <a:t> </a:t>
            </a:r>
            <a:r>
              <a:rPr lang="en-GB" dirty="0" err="1"/>
              <a:t>sənədlər</a:t>
            </a:r>
            <a:r>
              <a:rPr lang="en-GB" dirty="0"/>
              <a:t> </a:t>
            </a:r>
            <a:r>
              <a:rPr lang="en-GB" dirty="0" err="1"/>
              <a:t>əsasında</a:t>
            </a:r>
            <a:r>
              <a:rPr lang="en-GB" dirty="0"/>
              <a:t> </a:t>
            </a:r>
            <a:r>
              <a:rPr lang="en-GB" dirty="0" err="1"/>
              <a:t>istənilən</a:t>
            </a:r>
            <a:r>
              <a:rPr lang="en-GB" dirty="0"/>
              <a:t> </a:t>
            </a:r>
            <a:r>
              <a:rPr lang="en-GB" dirty="0" err="1"/>
              <a:t>tarix</a:t>
            </a:r>
            <a:r>
              <a:rPr lang="en-GB" dirty="0"/>
              <a:t> </a:t>
            </a:r>
            <a:r>
              <a:rPr lang="en-GB" dirty="0" err="1"/>
              <a:t>intervalı</a:t>
            </a:r>
            <a:r>
              <a:rPr lang="en-GB" dirty="0"/>
              <a:t> </a:t>
            </a:r>
            <a:r>
              <a:rPr lang="en-GB" dirty="0" err="1"/>
              <a:t>üzrə</a:t>
            </a:r>
            <a:r>
              <a:rPr lang="en-GB" dirty="0"/>
              <a:t> bank </a:t>
            </a:r>
            <a:r>
              <a:rPr lang="en-GB" dirty="0" err="1"/>
              <a:t>hesabatlarını</a:t>
            </a:r>
            <a:r>
              <a:rPr lang="az-Latn-AZ" dirty="0"/>
              <a:t>n alınması imkanı</a:t>
            </a:r>
            <a:r>
              <a:rPr lang="en-GB" dirty="0"/>
              <a:t>.</a:t>
            </a:r>
            <a:endParaRPr lang="en-US" dirty="0"/>
          </a:p>
        </p:txBody>
      </p:sp>
      <p:pic>
        <p:nvPicPr>
          <p:cNvPr id="2" name="Slayd 5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347864" y="3429000"/>
            <a:ext cx="609601" cy="609600"/>
          </a:xfrm>
          <a:prstGeom prst="rect">
            <a:avLst/>
          </a:prstGeom>
        </p:spPr>
      </p:pic>
    </p:spTree>
  </p:cSld>
  <p:clrMapOvr>
    <a:overrideClrMapping bg1="lt1" tx1="dk1" bg2="lt2" tx2="dk2" accent1="accent1" accent2="accent2" accent3="accent3" accent4="accent4" accent5="accent5" accent6="accent6" hlink="hlink" folHlink="folHlink"/>
  </p:clrMapOvr>
  <p:transition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az-Latn-AZ" altLang="ru-RU" sz="3200" b="1" dirty="0">
                <a:ea typeface="ヒラギノ角ゴ Pro W3"/>
                <a:cs typeface="ヒラギノ角ゴ Pro W3"/>
              </a:rPr>
              <a:t>SERP: </a:t>
            </a:r>
            <a:r>
              <a:rPr lang="az-Latn-AZ" sz="3200" b="1" dirty="0"/>
              <a:t>Müqavilə - sənədin forması</a:t>
            </a:r>
            <a:endParaRPr lang="en-US" sz="3200" b="1" dirty="0"/>
          </a:p>
        </p:txBody>
      </p:sp>
      <p:pic>
        <p:nvPicPr>
          <p:cNvPr id="2" name="Picture 1"/>
          <p:cNvPicPr>
            <a:picLocks noChangeAspect="1"/>
          </p:cNvPicPr>
          <p:nvPr/>
        </p:nvPicPr>
        <p:blipFill rotWithShape="1">
          <a:blip r:embed="rId5"/>
          <a:srcRect l="388" t="7160" b="23120"/>
          <a:stretch/>
        </p:blipFill>
        <p:spPr>
          <a:xfrm>
            <a:off x="243483" y="1063402"/>
            <a:ext cx="8676456" cy="3415902"/>
          </a:xfrm>
          <a:prstGeom prst="rect">
            <a:avLst/>
          </a:prstGeom>
          <a:ln>
            <a:solidFill>
              <a:srgbClr val="000066"/>
            </a:solidFill>
          </a:ln>
        </p:spPr>
      </p:pic>
      <p:sp>
        <p:nvSpPr>
          <p:cNvPr id="5" name="Rectangle 4"/>
          <p:cNvSpPr/>
          <p:nvPr/>
        </p:nvSpPr>
        <p:spPr>
          <a:xfrm>
            <a:off x="243482" y="4479304"/>
            <a:ext cx="8676457" cy="212006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342900" indent="-342900" algn="just">
              <a:lnSpc>
                <a:spcPct val="150000"/>
              </a:lnSpc>
              <a:spcBef>
                <a:spcPct val="20000"/>
              </a:spcBef>
              <a:buFont typeface="Wingdings" panose="05000000000000000000" pitchFamily="2" charset="2"/>
              <a:buChar char="§"/>
            </a:pPr>
            <a:r>
              <a:rPr lang="az-Latn-AZ" dirty="0">
                <a:solidFill>
                  <a:srgbClr val="000066"/>
                </a:solidFill>
                <a:latin typeface="Arial" pitchFamily="34" charset="0"/>
              </a:rPr>
              <a:t>Müqavilələr modulu müəssisənin mal, iş və xidmətlər üzrə kənar təşkilatlarla bağladığı müqavilələrin qeydiyyata alınması üçün nəzərdə tutulmuşdur. Bu modulda müqavilə bağlanmış təşkilatlara həmin müqavilə üzrə ödənilmiş vəsaitlərə və həmin təşkilatlardan alınmış xidmət və materiallara nəzarət imkanı.</a:t>
            </a:r>
            <a:endParaRPr lang="en-US" dirty="0">
              <a:solidFill>
                <a:srgbClr val="000066"/>
              </a:solidFill>
              <a:latin typeface="Arial" pitchFamily="34" charset="0"/>
            </a:endParaRPr>
          </a:p>
        </p:txBody>
      </p:sp>
      <p:pic>
        <p:nvPicPr>
          <p:cNvPr id="3" name="Slayd 5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646613" y="3648075"/>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extBox 2"/>
          <p:cNvSpPr txBox="1">
            <a:spLocks noChangeArrowheads="1"/>
          </p:cNvSpPr>
          <p:nvPr/>
        </p:nvSpPr>
        <p:spPr bwMode="auto">
          <a:xfrm>
            <a:off x="971550" y="188913"/>
            <a:ext cx="80066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ru-RU" b="1" dirty="0">
                <a:solidFill>
                  <a:schemeClr val="bg1"/>
                </a:solidFill>
                <a:latin typeface="Arial" panose="020B0604020202020204" pitchFamily="34" charset="0"/>
                <a:ea typeface="ヒラギノ角ゴ Pro W3"/>
                <a:cs typeface="ヒラギノ角ゴ Pro W3"/>
              </a:rPr>
              <a:t>SERP: </a:t>
            </a:r>
            <a:r>
              <a:rPr lang="az-Latn-AZ" altLang="en-US" b="1" dirty="0">
                <a:solidFill>
                  <a:schemeClr val="bg1"/>
                </a:solidFill>
                <a:latin typeface="Arial" panose="020B0604020202020204" pitchFamily="34" charset="0"/>
                <a:ea typeface="ヒラギノ角ゴ Pro W3"/>
                <a:cs typeface="Arial" panose="020B0604020202020204" pitchFamily="34" charset="0"/>
              </a:rPr>
              <a:t>Ödəniş tapşırıqlarının siyahısı</a:t>
            </a:r>
            <a:endParaRPr lang="en-US" altLang="en-US" b="1" dirty="0">
              <a:solidFill>
                <a:schemeClr val="bg1"/>
              </a:solidFill>
              <a:latin typeface="Arial" panose="020B0604020202020204" pitchFamily="34" charset="0"/>
              <a:ea typeface="ヒラギノ角ゴ Pro W3"/>
              <a:cs typeface="Arial" panose="020B0604020202020204" pitchFamily="34" charset="0"/>
            </a:endParaRPr>
          </a:p>
        </p:txBody>
      </p:sp>
      <p:sp>
        <p:nvSpPr>
          <p:cNvPr id="3" name="TextBox 2"/>
          <p:cNvSpPr txBox="1"/>
          <p:nvPr/>
        </p:nvSpPr>
        <p:spPr>
          <a:xfrm>
            <a:off x="4365808" y="3262136"/>
            <a:ext cx="144016" cy="200055"/>
          </a:xfrm>
          <a:prstGeom prst="rect">
            <a:avLst/>
          </a:prstGeom>
          <a:noFill/>
        </p:spPr>
        <p:txBody>
          <a:bodyPr wrap="square" rtlCol="0">
            <a:spAutoFit/>
          </a:bodyPr>
          <a:lstStyle/>
          <a:p>
            <a:r>
              <a:rPr lang="az-Latn-AZ" sz="700" dirty="0"/>
              <a:t>1</a:t>
            </a:r>
            <a:endParaRPr lang="en-US" sz="200" dirty="0"/>
          </a:p>
        </p:txBody>
      </p:sp>
      <p:sp>
        <p:nvSpPr>
          <p:cNvPr id="5" name="Content Placeholder 4"/>
          <p:cNvSpPr txBox="1">
            <a:spLocks/>
          </p:cNvSpPr>
          <p:nvPr/>
        </p:nvSpPr>
        <p:spPr bwMode="auto">
          <a:xfrm>
            <a:off x="169422" y="4581128"/>
            <a:ext cx="8680804" cy="126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lgn="just">
              <a:buFont typeface="Wingdings" panose="05000000000000000000" pitchFamily="2" charset="2"/>
              <a:buChar char="§"/>
            </a:pPr>
            <a:r>
              <a:rPr lang="az-Latn-AZ" dirty="0"/>
              <a:t>Ödəniş tapşırıqlarının yaradılması, saxlanılması yerinə yetirilir. Yaradılan ödəniş tapşırıqlarını müxtəlif axtarış parametrləri üzrə filter edilməsi, yeni ödəniş tapşırıqları soraqçalardan daxil edilmiş rekvizitlər əsasında yaradılması və bank qalığı ilə avtomatik yoxlanılması imkanı.</a:t>
            </a:r>
            <a:endParaRPr lang="en-US" dirty="0"/>
          </a:p>
        </p:txBody>
      </p:sp>
      <p:pic>
        <p:nvPicPr>
          <p:cNvPr id="4" name="Picture 3"/>
          <p:cNvPicPr>
            <a:picLocks noChangeAspect="1"/>
          </p:cNvPicPr>
          <p:nvPr/>
        </p:nvPicPr>
        <p:blipFill rotWithShape="1">
          <a:blip r:embed="rId5"/>
          <a:srcRect t="9680" r="2278" b="28160"/>
          <a:stretch/>
        </p:blipFill>
        <p:spPr>
          <a:xfrm>
            <a:off x="122977" y="1135672"/>
            <a:ext cx="8855183" cy="3301440"/>
          </a:xfrm>
          <a:prstGeom prst="rect">
            <a:avLst/>
          </a:prstGeom>
          <a:ln w="12700">
            <a:solidFill>
              <a:srgbClr val="000066"/>
            </a:solidFill>
          </a:ln>
        </p:spPr>
      </p:pic>
      <p:pic>
        <p:nvPicPr>
          <p:cNvPr id="2" name="Slayd 6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491880" y="3381373"/>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ransition advTm="3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Рисунок 1"/>
          <p:cNvPicPr>
            <a:picLocks noChangeAspect="1"/>
          </p:cNvPicPr>
          <p:nvPr/>
        </p:nvPicPr>
        <p:blipFill>
          <a:blip r:embed="rId5">
            <a:extLst>
              <a:ext uri="{28A0092B-C50C-407E-A947-70E740481C1C}">
                <a14:useLocalDpi xmlns:a14="http://schemas.microsoft.com/office/drawing/2010/main" val="0"/>
              </a:ext>
            </a:extLst>
          </a:blip>
          <a:srcRect t="2" b="16893"/>
          <a:stretch>
            <a:fillRect/>
          </a:stretch>
        </p:blipFill>
        <p:spPr bwMode="auto">
          <a:xfrm>
            <a:off x="395288" y="1196975"/>
            <a:ext cx="4105275" cy="48244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57347" name="Рисунок 2"/>
          <p:cNvPicPr>
            <a:picLocks noChangeAspect="1"/>
          </p:cNvPicPr>
          <p:nvPr/>
        </p:nvPicPr>
        <p:blipFill>
          <a:blip r:embed="rId6">
            <a:extLst>
              <a:ext uri="{28A0092B-C50C-407E-A947-70E740481C1C}">
                <a14:useLocalDpi xmlns:a14="http://schemas.microsoft.com/office/drawing/2010/main" val="0"/>
              </a:ext>
            </a:extLst>
          </a:blip>
          <a:srcRect b="17812"/>
          <a:stretch>
            <a:fillRect/>
          </a:stretch>
        </p:blipFill>
        <p:spPr bwMode="auto">
          <a:xfrm>
            <a:off x="4643438" y="1166813"/>
            <a:ext cx="4178300" cy="48545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7348" name="TextBox 2"/>
          <p:cNvSpPr txBox="1">
            <a:spLocks noChangeArrowheads="1"/>
          </p:cNvSpPr>
          <p:nvPr/>
        </p:nvSpPr>
        <p:spPr bwMode="auto">
          <a:xfrm>
            <a:off x="971550" y="188913"/>
            <a:ext cx="70568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ru-RU" b="1" dirty="0">
                <a:solidFill>
                  <a:schemeClr val="bg1"/>
                </a:solidFill>
                <a:latin typeface="Arial" panose="020B0604020202020204" pitchFamily="34" charset="0"/>
                <a:ea typeface="ヒラギノ角ゴ Pro W3"/>
                <a:cs typeface="ヒラギノ角ゴ Pro W3"/>
              </a:rPr>
              <a:t>SERP: </a:t>
            </a:r>
            <a:r>
              <a:rPr lang="az-Latn-AZ" altLang="en-US" b="1" dirty="0">
                <a:solidFill>
                  <a:schemeClr val="bg1"/>
                </a:solidFill>
                <a:latin typeface="Arial" panose="020B0604020202020204" pitchFamily="34" charset="0"/>
                <a:ea typeface="ヒラギノ角ゴ Pro W3"/>
                <a:cs typeface="Arial" panose="020B0604020202020204" pitchFamily="34" charset="0"/>
              </a:rPr>
              <a:t>Ödəniş tapşırığı</a:t>
            </a:r>
            <a:endParaRPr lang="en-US" altLang="en-US" b="1" dirty="0">
              <a:solidFill>
                <a:schemeClr val="bg1"/>
              </a:solidFill>
              <a:latin typeface="Arial" panose="020B0604020202020204" pitchFamily="34" charset="0"/>
              <a:ea typeface="ヒラギノ角ゴ Pro W3"/>
              <a:cs typeface="Arial" panose="020B0604020202020204" pitchFamily="34" charset="0"/>
            </a:endParaRPr>
          </a:p>
        </p:txBody>
      </p:sp>
      <p:sp>
        <p:nvSpPr>
          <p:cNvPr id="2" name="Rectangle 1"/>
          <p:cNvSpPr/>
          <p:nvPr/>
        </p:nvSpPr>
        <p:spPr>
          <a:xfrm>
            <a:off x="971550" y="2636838"/>
            <a:ext cx="1296988"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5219700" y="2636838"/>
            <a:ext cx="1368425"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Slayd 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003675" y="4392613"/>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az-Latn-AZ" altLang="ru-RU" sz="3200" b="1" dirty="0">
                <a:ea typeface="ヒラギノ角ゴ Pro W3"/>
                <a:cs typeface="ヒラギノ角ゴ Pro W3"/>
              </a:rPr>
              <a:t>SERP: </a:t>
            </a:r>
            <a:r>
              <a:rPr lang="az-Latn-AZ" altLang="az-Latn-AZ" sz="3200" b="1" dirty="0"/>
              <a:t>Bank sənədinin forması</a:t>
            </a:r>
            <a:endParaRPr lang="en-US" altLang="az-Latn-AZ" sz="3200" b="1" dirty="0"/>
          </a:p>
        </p:txBody>
      </p:sp>
      <p:sp>
        <p:nvSpPr>
          <p:cNvPr id="5" name="Content Placeholder 4"/>
          <p:cNvSpPr txBox="1">
            <a:spLocks/>
          </p:cNvSpPr>
          <p:nvPr/>
        </p:nvSpPr>
        <p:spPr bwMode="auto">
          <a:xfrm>
            <a:off x="395536" y="4904069"/>
            <a:ext cx="8280920" cy="126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lgn="just">
              <a:buFont typeface="Wingdings" panose="05000000000000000000" pitchFamily="2" charset="2"/>
              <a:buChar char="§"/>
            </a:pPr>
            <a:r>
              <a:rPr lang="az-Latn-AZ" dirty="0"/>
              <a:t>Həyata keçirilmiş ödəniş tapşırıqları əsasında avtomatik olaraq bank məxaric sənədinin yaradılması və ödəniş üzrə müxabirləşmənin avtomatik yaradılması imkanı.</a:t>
            </a:r>
            <a:endParaRPr lang="en-US" dirty="0"/>
          </a:p>
        </p:txBody>
      </p:sp>
      <p:pic>
        <p:nvPicPr>
          <p:cNvPr id="3" name="Picture 2"/>
          <p:cNvPicPr>
            <a:picLocks noChangeAspect="1"/>
          </p:cNvPicPr>
          <p:nvPr/>
        </p:nvPicPr>
        <p:blipFill rotWithShape="1">
          <a:blip r:embed="rId5"/>
          <a:srcRect t="7160" b="16400"/>
          <a:stretch/>
        </p:blipFill>
        <p:spPr>
          <a:xfrm>
            <a:off x="160881" y="980727"/>
            <a:ext cx="8840244" cy="3801031"/>
          </a:xfrm>
          <a:prstGeom prst="rect">
            <a:avLst/>
          </a:prstGeom>
          <a:ln w="12700">
            <a:solidFill>
              <a:srgbClr val="000066"/>
            </a:solidFill>
          </a:ln>
        </p:spPr>
      </p:pic>
      <p:pic>
        <p:nvPicPr>
          <p:cNvPr id="2" name="Slayd 6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443413" y="2733675"/>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ransition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az-Latn-AZ" altLang="ru-RU" sz="3200" b="1" dirty="0">
                <a:ea typeface="ヒラギノ角ゴ Pro W3"/>
                <a:cs typeface="ヒラギノ角ゴ Pro W3"/>
              </a:rPr>
              <a:t>SERP: </a:t>
            </a:r>
            <a:r>
              <a:rPr lang="en-US" sz="3200" b="1" dirty="0" err="1"/>
              <a:t>Kontragent</a:t>
            </a:r>
            <a:r>
              <a:rPr lang="en-US" sz="3200" b="1" dirty="0"/>
              <a:t> v</a:t>
            </a:r>
            <a:r>
              <a:rPr lang="az-Latn-AZ" sz="3200" b="1" dirty="0"/>
              <a:t>ərəqəsi</a:t>
            </a:r>
            <a:endParaRPr lang="en-US" sz="3200" b="1" dirty="0"/>
          </a:p>
        </p:txBody>
      </p:sp>
      <p:pic>
        <p:nvPicPr>
          <p:cNvPr id="58371" name="Picture 3"/>
          <p:cNvPicPr>
            <a:picLocks noChangeAspect="1"/>
          </p:cNvPicPr>
          <p:nvPr/>
        </p:nvPicPr>
        <p:blipFill rotWithShape="1">
          <a:blip r:embed="rId5">
            <a:extLst>
              <a:ext uri="{28A0092B-C50C-407E-A947-70E740481C1C}">
                <a14:useLocalDpi xmlns:a14="http://schemas.microsoft.com/office/drawing/2010/main" val="0"/>
              </a:ext>
            </a:extLst>
          </a:blip>
          <a:srcRect l="14145" t="7159" r="23540" b="8581"/>
          <a:stretch/>
        </p:blipFill>
        <p:spPr bwMode="auto">
          <a:xfrm>
            <a:off x="611560" y="1052736"/>
            <a:ext cx="7853151" cy="38012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Content Placeholder 4"/>
          <p:cNvSpPr txBox="1">
            <a:spLocks/>
          </p:cNvSpPr>
          <p:nvPr/>
        </p:nvSpPr>
        <p:spPr bwMode="auto">
          <a:xfrm>
            <a:off x="251520" y="5057155"/>
            <a:ext cx="8922902" cy="126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dirty="0"/>
              <a:t>Hər hansı bir kontragent üzrə alınmış mal, iş və xidmətlər həmçinin ödənilmiş məbləğlər üzrə geniş hesabat formasının alınması imkanı</a:t>
            </a:r>
          </a:p>
          <a:p>
            <a:pPr>
              <a:buFont typeface="Wingdings" panose="05000000000000000000" pitchFamily="2" charset="2"/>
              <a:buChar char="§"/>
            </a:pPr>
            <a:r>
              <a:rPr lang="az-Latn-AZ" dirty="0"/>
              <a:t>Əməliyyat baş vermiş sənədlərə birbaşa keçidin edilməsi imkanı</a:t>
            </a:r>
            <a:endParaRPr lang="en-US" dirty="0"/>
          </a:p>
        </p:txBody>
      </p:sp>
      <p:pic>
        <p:nvPicPr>
          <p:cNvPr id="2" name="Slayd 6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748213" y="2936875"/>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az-Latn-AZ" altLang="ru-RU" sz="3200" b="1" dirty="0">
                <a:ea typeface="ヒラギノ角ゴ Pro W3"/>
                <a:cs typeface="ヒラギノ角ゴ Pro W3"/>
              </a:rPr>
              <a:t>SERP: </a:t>
            </a:r>
            <a:r>
              <a:rPr lang="az-Latn-AZ" sz="3200" b="1" dirty="0"/>
              <a:t>Xidməti sənədlər</a:t>
            </a:r>
            <a:endParaRPr lang="en-US" sz="3200" b="1" dirty="0"/>
          </a:p>
        </p:txBody>
      </p:sp>
      <p:pic>
        <p:nvPicPr>
          <p:cNvPr id="59395" name="Picture 3"/>
          <p:cNvPicPr>
            <a:picLocks noChangeAspect="1"/>
          </p:cNvPicPr>
          <p:nvPr/>
        </p:nvPicPr>
        <p:blipFill>
          <a:blip r:embed="rId5">
            <a:extLst>
              <a:ext uri="{28A0092B-C50C-407E-A947-70E740481C1C}">
                <a14:useLocalDpi xmlns:a14="http://schemas.microsoft.com/office/drawing/2010/main" val="0"/>
              </a:ext>
            </a:extLst>
          </a:blip>
          <a:srcRect t="7159" b="16400"/>
          <a:stretch>
            <a:fillRect/>
          </a:stretch>
        </p:blipFill>
        <p:spPr bwMode="auto">
          <a:xfrm>
            <a:off x="2329920" y="939800"/>
            <a:ext cx="6804248"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9324" y="1196752"/>
            <a:ext cx="2379244" cy="544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lnSpc>
                <a:spcPct val="150000"/>
              </a:lnSpc>
              <a:spcBef>
                <a:spcPct val="20000"/>
              </a:spcBef>
              <a:buFont typeface="Wingdings" panose="05000000000000000000" pitchFamily="2" charset="2"/>
              <a:buChar char="§"/>
            </a:pPr>
            <a:r>
              <a:rPr lang="az-Latn-AZ" dirty="0">
                <a:solidFill>
                  <a:srgbClr val="000066"/>
                </a:solidFill>
                <a:latin typeface="Arial" pitchFamily="34" charset="0"/>
              </a:rPr>
              <a:t>Müəssisənin gördüyü və satın aldığı işlər və xidmətlərə dair sənədləşmə əməliyyatlarının yerinə yetirilməsi üçün nəzərdə tutulmuşdur</a:t>
            </a:r>
            <a:endParaRPr lang="en-US" dirty="0">
              <a:solidFill>
                <a:srgbClr val="000066"/>
              </a:solidFill>
              <a:latin typeface="Arial" pitchFamily="34" charset="0"/>
            </a:endParaRPr>
          </a:p>
        </p:txBody>
      </p:sp>
      <p:pic>
        <p:nvPicPr>
          <p:cNvPr id="3" name="Slayd 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648075" y="2411413"/>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69" y="929904"/>
            <a:ext cx="2915547" cy="5235400"/>
          </a:xfrm>
          <a:prstGeom prst="rect">
            <a:avLst/>
          </a:prstGeom>
          <a:solidFill>
            <a:srgbClr val="F6F7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418" name="Title 1"/>
          <p:cNvSpPr>
            <a:spLocks noGrp="1"/>
          </p:cNvSpPr>
          <p:nvPr>
            <p:ph type="title"/>
          </p:nvPr>
        </p:nvSpPr>
        <p:spPr/>
        <p:txBody>
          <a:bodyPr/>
          <a:lstStyle/>
          <a:p>
            <a:pPr eaLnBrk="1" hangingPunct="1"/>
            <a:r>
              <a:rPr lang="az-Latn-AZ" altLang="ru-RU" sz="3200" b="1" dirty="0">
                <a:ea typeface="ヒラギノ角ゴ Pro W3"/>
                <a:cs typeface="ヒラギノ角ゴ Pro W3"/>
              </a:rPr>
              <a:t>SERP: </a:t>
            </a:r>
            <a:r>
              <a:rPr lang="az-Latn-AZ" altLang="az-Latn-AZ" sz="3200" b="1" dirty="0"/>
              <a:t>Mədaxil Qaimələri</a:t>
            </a:r>
            <a:endParaRPr lang="en-US" altLang="az-Latn-AZ" sz="3200" b="1" dirty="0"/>
          </a:p>
        </p:txBody>
      </p:sp>
      <p:sp>
        <p:nvSpPr>
          <p:cNvPr id="5" name="Content Placeholder 2"/>
          <p:cNvSpPr>
            <a:spLocks noGrp="1"/>
          </p:cNvSpPr>
          <p:nvPr>
            <p:ph idx="1"/>
          </p:nvPr>
        </p:nvSpPr>
        <p:spPr bwMode="auto">
          <a:xfrm>
            <a:off x="95805" y="1749288"/>
            <a:ext cx="2901899" cy="37641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50000"/>
              </a:lnSpc>
              <a:buFont typeface="Wingdings" panose="05000000000000000000" pitchFamily="2" charset="2"/>
              <a:buChar char="§"/>
            </a:pPr>
            <a:r>
              <a:rPr lang="az-Latn-AZ" altLang="ru-RU" sz="1800" dirty="0"/>
              <a:t>Mədaxil və məxaric qaimələri, daxili yerdəyişmə sənədləri, vergi hesab fakturaları və yük gömrük bəyannamələrinin qeydiyyatının aparılması </a:t>
            </a:r>
            <a:r>
              <a:rPr lang="en-US" altLang="ru-RU" sz="1800" dirty="0" err="1"/>
              <a:t>imkan</a:t>
            </a:r>
            <a:r>
              <a:rPr lang="az-Latn-AZ" altLang="ru-RU" sz="1800" dirty="0"/>
              <a:t>ı</a:t>
            </a:r>
          </a:p>
        </p:txBody>
      </p:sp>
      <p:pic>
        <p:nvPicPr>
          <p:cNvPr id="60420" name="Picture 1"/>
          <p:cNvPicPr>
            <a:picLocks noChangeAspect="1"/>
          </p:cNvPicPr>
          <p:nvPr/>
        </p:nvPicPr>
        <p:blipFill rotWithShape="1">
          <a:blip r:embed="rId5">
            <a:extLst>
              <a:ext uri="{28A0092B-C50C-407E-A947-70E740481C1C}">
                <a14:useLocalDpi xmlns:a14="http://schemas.microsoft.com/office/drawing/2010/main" val="0"/>
              </a:ext>
            </a:extLst>
          </a:blip>
          <a:srcRect l="15257" b="3534"/>
          <a:stretch/>
        </p:blipFill>
        <p:spPr bwMode="auto">
          <a:xfrm>
            <a:off x="2915816" y="908050"/>
            <a:ext cx="6207547" cy="525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flipH="1" flipV="1">
            <a:off x="2943112" y="6165304"/>
            <a:ext cx="6207548" cy="27296"/>
          </a:xfrm>
          <a:prstGeom prst="line">
            <a:avLst/>
          </a:prstGeom>
          <a:ln w="12700">
            <a:solidFill>
              <a:srgbClr val="5C5C5C"/>
            </a:solidFill>
          </a:ln>
        </p:spPr>
        <p:style>
          <a:lnRef idx="1">
            <a:schemeClr val="accent1"/>
          </a:lnRef>
          <a:fillRef idx="0">
            <a:schemeClr val="accent1"/>
          </a:fillRef>
          <a:effectRef idx="0">
            <a:schemeClr val="accent1"/>
          </a:effectRef>
          <a:fontRef idx="minor">
            <a:schemeClr val="tx1"/>
          </a:fontRef>
        </p:style>
      </p:cxnSp>
      <p:pic>
        <p:nvPicPr>
          <p:cNvPr id="2" name="Slayd 6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511675" y="2954338"/>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ransition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Скругленный прямоугольник 92"/>
          <p:cNvSpPr/>
          <p:nvPr/>
        </p:nvSpPr>
        <p:spPr>
          <a:xfrm>
            <a:off x="6208627" y="3277776"/>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0493" name="TextBox 29"/>
          <p:cNvSpPr txBox="1">
            <a:spLocks noChangeArrowheads="1"/>
          </p:cNvSpPr>
          <p:nvPr/>
        </p:nvSpPr>
        <p:spPr bwMode="auto">
          <a:xfrm>
            <a:off x="1039243" y="1555043"/>
            <a:ext cx="1668070" cy="463203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3663" indent="-936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ts val="600"/>
              </a:spcBef>
              <a:buNone/>
            </a:pPr>
            <a:r>
              <a:rPr lang="az-Latn-AZ" altLang="az-Latn-AZ" sz="1000" b="1" dirty="0">
                <a:solidFill>
                  <a:srgbClr val="002060"/>
                </a:solidFill>
                <a:latin typeface="Arial" panose="020B0604020202020204" pitchFamily="34" charset="0"/>
                <a:ea typeface="ヒラギノ角ゴ Pro W3"/>
                <a:cs typeface="ヒラギノ角ゴ Pro W3"/>
              </a:rPr>
              <a:t>Müəssisənin strukturu</a:t>
            </a: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spcBef>
                <a:spcPts val="600"/>
              </a:spcBef>
              <a:buNone/>
            </a:pP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spcBef>
                <a:spcPts val="600"/>
              </a:spcBef>
              <a:buNone/>
            </a:pPr>
            <a:r>
              <a:rPr lang="az-Latn-AZ" altLang="az-Latn-AZ" sz="1000" b="1" dirty="0">
                <a:solidFill>
                  <a:srgbClr val="002060"/>
                </a:solidFill>
                <a:latin typeface="Arial" panose="020B0604020202020204" pitchFamily="34" charset="0"/>
                <a:ea typeface="ヒラギノ角ゴ Pro W3"/>
                <a:cs typeface="ヒラギノ角ゴ Pro W3"/>
              </a:rPr>
              <a:t>İstifadəçilər</a:t>
            </a: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spcBef>
                <a:spcPts val="600"/>
              </a:spcBef>
              <a:buNone/>
            </a:pPr>
            <a:endParaRPr lang="az-Latn-AZ" altLang="az-Latn-AZ" sz="1000" b="1" dirty="0">
              <a:solidFill>
                <a:srgbClr val="002060"/>
              </a:solidFill>
              <a:latin typeface="Arial" panose="020B0604020202020204" pitchFamily="34" charset="0"/>
              <a:ea typeface="ヒラギノ角ゴ Pro W3"/>
              <a:cs typeface="ヒラギノ角ゴ Pro W3"/>
            </a:endParaRPr>
          </a:p>
          <a:p>
            <a:pPr marL="0" indent="0">
              <a:spcBef>
                <a:spcPts val="600"/>
              </a:spcBef>
              <a:buNone/>
            </a:pPr>
            <a:r>
              <a:rPr lang="az-Latn-AZ" altLang="az-Latn-AZ" sz="1000" b="1" dirty="0">
                <a:solidFill>
                  <a:srgbClr val="002060"/>
                </a:solidFill>
                <a:latin typeface="Arial" panose="020B0604020202020204" pitchFamily="34" charset="0"/>
                <a:ea typeface="ヒラギノ角ゴ Pro W3"/>
                <a:cs typeface="ヒラギノ角ゴ Pro W3"/>
              </a:rPr>
              <a:t>Özünə xidmət</a:t>
            </a:r>
          </a:p>
          <a:p>
            <a:pPr marL="0" indent="0">
              <a:spcBef>
                <a:spcPts val="600"/>
              </a:spcBef>
              <a:buNone/>
            </a:pPr>
            <a:endParaRPr lang="az-Latn-AZ" altLang="az-Latn-AZ" sz="1000" b="1" dirty="0">
              <a:solidFill>
                <a:srgbClr val="002060"/>
              </a:solidFill>
              <a:latin typeface="Arial" panose="020B0604020202020204" pitchFamily="34" charset="0"/>
              <a:ea typeface="ヒラギノ角ゴ Pro W3"/>
              <a:cs typeface="ヒラギノ角ゴ Pro W3"/>
            </a:endParaRPr>
          </a:p>
          <a:p>
            <a:pPr marL="0" indent="0">
              <a:spcBef>
                <a:spcPts val="600"/>
              </a:spcBef>
              <a:buNone/>
            </a:pPr>
            <a:r>
              <a:rPr lang="en-US" altLang="az-Latn-AZ" sz="1000" b="1" dirty="0" err="1">
                <a:solidFill>
                  <a:srgbClr val="002060"/>
                </a:solidFill>
                <a:latin typeface="Arial" panose="020B0604020202020204" pitchFamily="34" charset="0"/>
                <a:ea typeface="ヒラギノ角ゴ Pro W3"/>
                <a:cs typeface="ヒラギノ角ゴ Pro W3"/>
              </a:rPr>
              <a:t>Hüquq</a:t>
            </a:r>
            <a:r>
              <a:rPr lang="en-US" altLang="az-Latn-AZ" sz="1000" b="1" dirty="0">
                <a:solidFill>
                  <a:srgbClr val="002060"/>
                </a:solidFill>
                <a:latin typeface="Arial" panose="020B0604020202020204" pitchFamily="34" charset="0"/>
                <a:ea typeface="ヒラギノ角ゴ Pro W3"/>
                <a:cs typeface="ヒラギノ角ゴ Pro W3"/>
              </a:rPr>
              <a:t> </a:t>
            </a:r>
            <a:r>
              <a:rPr lang="en-US" altLang="az-Latn-AZ" sz="1000" b="1" dirty="0" err="1">
                <a:solidFill>
                  <a:srgbClr val="002060"/>
                </a:solidFill>
                <a:latin typeface="Arial" panose="020B0604020202020204" pitchFamily="34" charset="0"/>
                <a:ea typeface="ヒラギノ角ゴ Pro W3"/>
                <a:cs typeface="ヒラギノ角ゴ Pro W3"/>
              </a:rPr>
              <a:t>və</a:t>
            </a:r>
            <a:r>
              <a:rPr lang="az-Latn-AZ" altLang="az-Latn-AZ" sz="1000" b="1" dirty="0">
                <a:solidFill>
                  <a:srgbClr val="002060"/>
                </a:solidFill>
                <a:latin typeface="Arial" panose="020B0604020202020204" pitchFamily="34" charset="0"/>
                <a:ea typeface="ヒラギノ角ゴ Pro W3"/>
                <a:cs typeface="ヒラギノ角ゴ Pro W3"/>
              </a:rPr>
              <a:t> </a:t>
            </a:r>
            <a:r>
              <a:rPr lang="en-US" altLang="az-Latn-AZ" sz="1000" b="1" dirty="0" err="1">
                <a:solidFill>
                  <a:srgbClr val="002060"/>
                </a:solidFill>
                <a:latin typeface="Arial" panose="020B0604020202020204" pitchFamily="34" charset="0"/>
                <a:ea typeface="ヒラギノ角ゴ Pro W3"/>
                <a:cs typeface="ヒラギノ角ゴ Pro W3"/>
              </a:rPr>
              <a:t>səlahiyyətlər</a:t>
            </a: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spcBef>
                <a:spcPts val="600"/>
              </a:spcBef>
              <a:buNone/>
            </a:pPr>
            <a:endParaRPr lang="az-Latn-AZ" altLang="az-Latn-AZ" sz="1000" b="1" dirty="0">
              <a:solidFill>
                <a:srgbClr val="002060"/>
              </a:solidFill>
              <a:latin typeface="Arial" panose="020B0604020202020204" pitchFamily="34" charset="0"/>
              <a:ea typeface="ヒラギノ角ゴ Pro W3"/>
              <a:cs typeface="ヒラギノ角ゴ Pro W3"/>
            </a:endParaRPr>
          </a:p>
          <a:p>
            <a:pPr marL="0" indent="0">
              <a:spcBef>
                <a:spcPts val="600"/>
              </a:spcBef>
              <a:buNone/>
            </a:pPr>
            <a:r>
              <a:rPr lang="az-Latn-AZ" altLang="az-Latn-AZ" sz="1000" b="1" dirty="0">
                <a:solidFill>
                  <a:srgbClr val="002060"/>
                </a:solidFill>
                <a:latin typeface="Arial" panose="020B0604020202020204" pitchFamily="34" charset="0"/>
                <a:ea typeface="ヒラギノ角ゴ Pro W3"/>
                <a:cs typeface="ヒラギノ角ゴ Pro W3"/>
              </a:rPr>
              <a:t>Çoxdilli ii</a:t>
            </a:r>
            <a:r>
              <a:rPr lang="en-US" altLang="az-Latn-AZ" sz="1000" b="1" dirty="0" err="1">
                <a:solidFill>
                  <a:srgbClr val="002060"/>
                </a:solidFill>
                <a:latin typeface="Arial" panose="020B0604020202020204" pitchFamily="34" charset="0"/>
                <a:ea typeface="ヒラギノ角ゴ Pro W3"/>
                <a:cs typeface="ヒラギノ角ゴ Pro W3"/>
              </a:rPr>
              <a:t>nterfeys</a:t>
            </a: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spcBef>
                <a:spcPts val="600"/>
              </a:spcBef>
              <a:buNone/>
            </a:pP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spcBef>
                <a:spcPts val="600"/>
              </a:spcBef>
              <a:buNone/>
            </a:pPr>
            <a:r>
              <a:rPr lang="en-US" altLang="az-Latn-AZ" sz="1000" b="1" dirty="0" err="1">
                <a:solidFill>
                  <a:srgbClr val="002060"/>
                </a:solidFill>
                <a:latin typeface="Arial" panose="020B0604020202020204" pitchFamily="34" charset="0"/>
                <a:ea typeface="ヒラギノ角ゴ Pro W3"/>
                <a:cs typeface="ヒラギノ角ゴ Pro W3"/>
              </a:rPr>
              <a:t>Bildiriş</a:t>
            </a:r>
            <a:r>
              <a:rPr lang="az-Latn-AZ" altLang="az-Latn-AZ" sz="1000" b="1" dirty="0">
                <a:solidFill>
                  <a:srgbClr val="002060"/>
                </a:solidFill>
                <a:latin typeface="Arial" panose="020B0604020202020204" pitchFamily="34" charset="0"/>
                <a:ea typeface="ヒラギノ角ゴ Pro W3"/>
                <a:cs typeface="ヒラギノ角ゴ Pro W3"/>
              </a:rPr>
              <a:t>lər</a:t>
            </a: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spcBef>
                <a:spcPts val="600"/>
              </a:spcBef>
              <a:buNone/>
            </a:pP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spcBef>
                <a:spcPts val="600"/>
              </a:spcBef>
              <a:buNone/>
            </a:pPr>
            <a:r>
              <a:rPr lang="en-US" altLang="az-Latn-AZ" sz="1000" b="1" dirty="0" err="1">
                <a:solidFill>
                  <a:srgbClr val="002060"/>
                </a:solidFill>
                <a:latin typeface="Arial" panose="020B0604020202020204" pitchFamily="34" charset="0"/>
                <a:ea typeface="ヒラギノ角ゴ Pro W3"/>
                <a:cs typeface="ヒラギノ角ゴ Pro W3"/>
              </a:rPr>
              <a:t>Xəbər</a:t>
            </a:r>
            <a:r>
              <a:rPr lang="az-Latn-AZ" altLang="az-Latn-AZ" sz="1000" b="1" dirty="0">
                <a:solidFill>
                  <a:srgbClr val="002060"/>
                </a:solidFill>
                <a:latin typeface="Arial" panose="020B0604020202020204" pitchFamily="34" charset="0"/>
                <a:ea typeface="ヒラギノ角ゴ Pro W3"/>
                <a:cs typeface="ヒラギノ角ゴ Pro W3"/>
              </a:rPr>
              <a:t>lər</a:t>
            </a: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spcBef>
                <a:spcPts val="600"/>
              </a:spcBef>
              <a:buNone/>
            </a:pP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spcBef>
                <a:spcPct val="0"/>
              </a:spcBef>
              <a:buNone/>
            </a:pPr>
            <a:r>
              <a:rPr lang="az-Latn-AZ" altLang="az-Latn-AZ" sz="1000" b="1" dirty="0">
                <a:solidFill>
                  <a:srgbClr val="002060"/>
                </a:solidFill>
                <a:latin typeface="Arial" panose="020B0604020202020204" pitchFamily="34" charset="0"/>
                <a:ea typeface="ヒラギノ角ゴ Pro W3"/>
                <a:cs typeface="ヒラギノ角ゴ Pro W3"/>
              </a:rPr>
              <a:t>Ş</a:t>
            </a:r>
            <a:r>
              <a:rPr lang="en-US" altLang="az-Latn-AZ" sz="1000" b="1" dirty="0">
                <a:solidFill>
                  <a:srgbClr val="002060"/>
                </a:solidFill>
                <a:latin typeface="Arial" panose="020B0604020202020204" pitchFamily="34" charset="0"/>
                <a:ea typeface="ヒラギノ角ゴ Pro W3"/>
                <a:cs typeface="ヒラギノ角ゴ Pro W3"/>
              </a:rPr>
              <a:t>tat </a:t>
            </a:r>
            <a:r>
              <a:rPr lang="en-US" altLang="az-Latn-AZ" sz="1000" b="1" dirty="0" err="1">
                <a:solidFill>
                  <a:srgbClr val="002060"/>
                </a:solidFill>
                <a:latin typeface="Arial" panose="020B0604020202020204" pitchFamily="34" charset="0"/>
                <a:ea typeface="ヒラギノ角ゴ Pro W3"/>
                <a:cs typeface="ヒラギノ角ゴ Pro W3"/>
              </a:rPr>
              <a:t>cədvəli</a:t>
            </a:r>
            <a:endParaRPr lang="az-Latn-AZ" altLang="az-Latn-AZ" sz="1000" b="1" dirty="0">
              <a:solidFill>
                <a:srgbClr val="002060"/>
              </a:solidFill>
              <a:latin typeface="Arial" panose="020B0604020202020204" pitchFamily="34" charset="0"/>
              <a:ea typeface="ヒラギノ角ゴ Pro W3"/>
              <a:cs typeface="ヒラギノ角ゴ Pro W3"/>
            </a:endParaRPr>
          </a:p>
          <a:p>
            <a:pPr marL="0" indent="0">
              <a:spcBef>
                <a:spcPct val="0"/>
              </a:spcBef>
              <a:buNone/>
            </a:pP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spcBef>
                <a:spcPct val="0"/>
              </a:spcBef>
              <a:buNone/>
            </a:pP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spcBef>
                <a:spcPct val="0"/>
              </a:spcBef>
              <a:buNone/>
            </a:pPr>
            <a:r>
              <a:rPr lang="az-Latn-AZ" altLang="az-Latn-AZ" sz="1000" b="1" dirty="0">
                <a:solidFill>
                  <a:srgbClr val="002060"/>
                </a:solidFill>
                <a:latin typeface="Arial" panose="020B0604020202020204" pitchFamily="34" charset="0"/>
                <a:ea typeface="ヒラギノ角ゴ Pro W3"/>
                <a:cs typeface="ヒラギノ角ゴ Pro W3"/>
              </a:rPr>
              <a:t>Ş</a:t>
            </a:r>
            <a:r>
              <a:rPr lang="en-US" altLang="az-Latn-AZ" sz="1000" b="1" dirty="0" err="1">
                <a:solidFill>
                  <a:srgbClr val="002060"/>
                </a:solidFill>
                <a:latin typeface="Arial" panose="020B0604020202020204" pitchFamily="34" charset="0"/>
                <a:ea typeface="ヒラギノ角ゴ Pro W3"/>
                <a:cs typeface="ヒラギノ角ゴ Pro W3"/>
              </a:rPr>
              <a:t>əxsi</a:t>
            </a:r>
            <a:r>
              <a:rPr lang="en-US" altLang="az-Latn-AZ" sz="1000" b="1" dirty="0">
                <a:solidFill>
                  <a:srgbClr val="002060"/>
                </a:solidFill>
                <a:latin typeface="Arial" panose="020B0604020202020204" pitchFamily="34" charset="0"/>
                <a:ea typeface="ヒラギノ角ゴ Pro W3"/>
                <a:cs typeface="ヒラギノ角ゴ Pro W3"/>
              </a:rPr>
              <a:t> </a:t>
            </a:r>
            <a:r>
              <a:rPr lang="en-US" altLang="az-Latn-AZ" sz="1000" b="1" dirty="0" err="1">
                <a:solidFill>
                  <a:srgbClr val="002060"/>
                </a:solidFill>
                <a:latin typeface="Arial" panose="020B0604020202020204" pitchFamily="34" charset="0"/>
                <a:ea typeface="ヒラギノ角ゴ Pro W3"/>
                <a:cs typeface="ヒラギノ角ゴ Pro W3"/>
              </a:rPr>
              <a:t>kartlar</a:t>
            </a:r>
            <a:endParaRPr lang="az-Latn-AZ" altLang="az-Latn-AZ" sz="1000" b="1" dirty="0">
              <a:solidFill>
                <a:srgbClr val="002060"/>
              </a:solidFill>
              <a:latin typeface="Arial" panose="020B0604020202020204" pitchFamily="34" charset="0"/>
              <a:ea typeface="ヒラギノ角ゴ Pro W3"/>
              <a:cs typeface="ヒラギノ角ゴ Pro W3"/>
            </a:endParaRPr>
          </a:p>
          <a:p>
            <a:pPr marL="0" indent="0">
              <a:spcBef>
                <a:spcPct val="0"/>
              </a:spcBef>
              <a:buNone/>
            </a:pP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spcBef>
                <a:spcPct val="0"/>
              </a:spcBef>
              <a:buNone/>
            </a:pP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spcBef>
                <a:spcPct val="0"/>
              </a:spcBef>
              <a:buNone/>
            </a:pPr>
            <a:r>
              <a:rPr lang="en-US" altLang="az-Latn-AZ" sz="1000" b="1" dirty="0" err="1">
                <a:solidFill>
                  <a:srgbClr val="002060"/>
                </a:solidFill>
                <a:latin typeface="Arial" panose="020B0604020202020204" pitchFamily="34" charset="0"/>
                <a:ea typeface="ヒラギノ角ゴ Pro W3"/>
                <a:cs typeface="ヒラギノ角ゴ Pro W3"/>
              </a:rPr>
              <a:t>Tabel</a:t>
            </a: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spcBef>
                <a:spcPct val="0"/>
              </a:spcBef>
              <a:buNone/>
            </a:pP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spcBef>
                <a:spcPct val="0"/>
              </a:spcBef>
              <a:buNone/>
            </a:pPr>
            <a:endParaRPr lang="az-Latn-AZ" altLang="az-Latn-AZ" sz="1000" b="1" dirty="0">
              <a:solidFill>
                <a:srgbClr val="002060"/>
              </a:solidFill>
              <a:latin typeface="Arial" panose="020B0604020202020204" pitchFamily="34" charset="0"/>
              <a:ea typeface="ヒラギノ角ゴ Pro W3"/>
              <a:cs typeface="ヒラギノ角ゴ Pro W3"/>
            </a:endParaRPr>
          </a:p>
        </p:txBody>
      </p:sp>
      <p:sp>
        <p:nvSpPr>
          <p:cNvPr id="20488" name="Title 1"/>
          <p:cNvSpPr>
            <a:spLocks noGrp="1"/>
          </p:cNvSpPr>
          <p:nvPr>
            <p:ph type="title"/>
          </p:nvPr>
        </p:nvSpPr>
        <p:spPr>
          <a:xfrm>
            <a:off x="1066800" y="74613"/>
            <a:ext cx="7934325" cy="762000"/>
          </a:xfrm>
        </p:spPr>
        <p:txBody>
          <a:bodyPr/>
          <a:lstStyle/>
          <a:p>
            <a:r>
              <a:rPr lang="en-US" altLang="ru-RU" sz="3200" b="1" dirty="0"/>
              <a:t>SERP s</a:t>
            </a:r>
            <a:r>
              <a:rPr lang="az-Latn-AZ" altLang="ru-RU" sz="3200" b="1" dirty="0"/>
              <a:t>istemin</a:t>
            </a:r>
            <a:r>
              <a:rPr lang="en-US" altLang="ru-RU" sz="3200" b="1" dirty="0"/>
              <a:t>in</a:t>
            </a:r>
            <a:r>
              <a:rPr lang="az-Latn-AZ" altLang="ru-RU" sz="3200" b="1" dirty="0"/>
              <a:t> funksionallıqları</a:t>
            </a:r>
            <a:endParaRPr lang="en-US" altLang="ru-RU" sz="3200" b="1" dirty="0"/>
          </a:p>
        </p:txBody>
      </p:sp>
      <p:grpSp>
        <p:nvGrpSpPr>
          <p:cNvPr id="10" name="Группа 9"/>
          <p:cNvGrpSpPr/>
          <p:nvPr/>
        </p:nvGrpSpPr>
        <p:grpSpPr>
          <a:xfrm>
            <a:off x="719099" y="1533271"/>
            <a:ext cx="264840" cy="274191"/>
            <a:chOff x="1066800" y="3298825"/>
            <a:chExt cx="264840" cy="274191"/>
          </a:xfrm>
        </p:grpSpPr>
        <p:sp>
          <p:nvSpPr>
            <p:cNvPr id="4" name="Скругленный прямоугольник 3"/>
            <p:cNvSpPr/>
            <p:nvPr/>
          </p:nvSpPr>
          <p:spPr>
            <a:xfrm>
              <a:off x="1066800" y="3298825"/>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424" y="3356134"/>
              <a:ext cx="180624" cy="166730"/>
            </a:xfrm>
            <a:prstGeom prst="rect">
              <a:avLst/>
            </a:prstGeom>
          </p:spPr>
        </p:pic>
      </p:grpSp>
      <p:grpSp>
        <p:nvGrpSpPr>
          <p:cNvPr id="16" name="Группа 15"/>
          <p:cNvGrpSpPr/>
          <p:nvPr/>
        </p:nvGrpSpPr>
        <p:grpSpPr>
          <a:xfrm>
            <a:off x="717938" y="1988816"/>
            <a:ext cx="264840" cy="274191"/>
            <a:chOff x="282613" y="1752470"/>
            <a:chExt cx="264840" cy="274191"/>
          </a:xfrm>
        </p:grpSpPr>
        <p:sp>
          <p:nvSpPr>
            <p:cNvPr id="36" name="Скругленный прямоугольник 35"/>
            <p:cNvSpPr/>
            <p:nvPr/>
          </p:nvSpPr>
          <p:spPr>
            <a:xfrm>
              <a:off x="282613" y="1752470"/>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31" y="1815246"/>
              <a:ext cx="168958" cy="144821"/>
            </a:xfrm>
            <a:prstGeom prst="rect">
              <a:avLst/>
            </a:prstGeom>
          </p:spPr>
        </p:pic>
      </p:grpSp>
      <p:sp>
        <p:nvSpPr>
          <p:cNvPr id="43" name="Скругленный прямоугольник 42"/>
          <p:cNvSpPr/>
          <p:nvPr/>
        </p:nvSpPr>
        <p:spPr>
          <a:xfrm>
            <a:off x="718202" y="2915638"/>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247" y="2956564"/>
            <a:ext cx="175152" cy="175152"/>
          </a:xfrm>
          <a:prstGeom prst="rect">
            <a:avLst/>
          </a:prstGeom>
        </p:spPr>
      </p:pic>
      <p:sp>
        <p:nvSpPr>
          <p:cNvPr id="44" name="Скругленный прямоугольник 43"/>
          <p:cNvSpPr/>
          <p:nvPr/>
        </p:nvSpPr>
        <p:spPr>
          <a:xfrm>
            <a:off x="718113" y="3356014"/>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100" y="3403404"/>
            <a:ext cx="197162" cy="197162"/>
          </a:xfrm>
          <a:prstGeom prst="rect">
            <a:avLst/>
          </a:prstGeom>
        </p:spPr>
      </p:pic>
      <p:sp>
        <p:nvSpPr>
          <p:cNvPr id="45" name="Скругленный прямоугольник 44"/>
          <p:cNvSpPr/>
          <p:nvPr/>
        </p:nvSpPr>
        <p:spPr>
          <a:xfrm>
            <a:off x="717937" y="3852130"/>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828" y="3908311"/>
            <a:ext cx="167913" cy="167913"/>
          </a:xfrm>
          <a:prstGeom prst="rect">
            <a:avLst/>
          </a:prstGeom>
        </p:spPr>
      </p:pic>
      <p:sp>
        <p:nvSpPr>
          <p:cNvPr id="47" name="Скругленный прямоугольник 46"/>
          <p:cNvSpPr/>
          <p:nvPr/>
        </p:nvSpPr>
        <p:spPr>
          <a:xfrm>
            <a:off x="715820" y="4281755"/>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20" name="Рисунок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989" y="4332960"/>
            <a:ext cx="176872" cy="176872"/>
          </a:xfrm>
          <a:prstGeom prst="rect">
            <a:avLst/>
          </a:prstGeom>
        </p:spPr>
      </p:pic>
      <p:sp>
        <p:nvSpPr>
          <p:cNvPr id="51" name="Скругленный прямоугольник 50"/>
          <p:cNvSpPr/>
          <p:nvPr/>
        </p:nvSpPr>
        <p:spPr>
          <a:xfrm>
            <a:off x="717937" y="4710069"/>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24" name="Рисунок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1565" y="4746313"/>
            <a:ext cx="202201" cy="202201"/>
          </a:xfrm>
          <a:prstGeom prst="rect">
            <a:avLst/>
          </a:prstGeom>
        </p:spPr>
      </p:pic>
      <p:sp>
        <p:nvSpPr>
          <p:cNvPr id="52" name="Скругленный прямоугольник 51"/>
          <p:cNvSpPr/>
          <p:nvPr/>
        </p:nvSpPr>
        <p:spPr>
          <a:xfrm>
            <a:off x="717937" y="5156575"/>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3" name="Скругленный прямоугольник 52"/>
          <p:cNvSpPr/>
          <p:nvPr/>
        </p:nvSpPr>
        <p:spPr>
          <a:xfrm>
            <a:off x="717937" y="5603081"/>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4" name="Скругленный прямоугольник 53"/>
          <p:cNvSpPr/>
          <p:nvPr/>
        </p:nvSpPr>
        <p:spPr>
          <a:xfrm>
            <a:off x="3265900" y="1966957"/>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5" name="Скругленный прямоугольник 54"/>
          <p:cNvSpPr/>
          <p:nvPr/>
        </p:nvSpPr>
        <p:spPr>
          <a:xfrm>
            <a:off x="3258519" y="1549811"/>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26" name="Рисунок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646" y="5191275"/>
            <a:ext cx="185777" cy="185777"/>
          </a:xfrm>
          <a:prstGeom prst="rect">
            <a:avLst/>
          </a:prstGeom>
        </p:spPr>
      </p:pic>
      <p:pic>
        <p:nvPicPr>
          <p:cNvPr id="28" name="Рисунок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6312" y="5659667"/>
            <a:ext cx="161355" cy="161355"/>
          </a:xfrm>
          <a:prstGeom prst="rect">
            <a:avLst/>
          </a:prstGeom>
        </p:spPr>
      </p:pic>
      <p:pic>
        <p:nvPicPr>
          <p:cNvPr id="31" name="Рисунок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21203" y="2016612"/>
            <a:ext cx="145022" cy="174879"/>
          </a:xfrm>
          <a:prstGeom prst="rect">
            <a:avLst/>
          </a:prstGeom>
        </p:spPr>
      </p:pic>
      <p:pic>
        <p:nvPicPr>
          <p:cNvPr id="46" name="Рисунок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94670" y="1598739"/>
            <a:ext cx="176334" cy="176334"/>
          </a:xfrm>
          <a:prstGeom prst="rect">
            <a:avLst/>
          </a:prstGeom>
        </p:spPr>
      </p:pic>
      <p:sp>
        <p:nvSpPr>
          <p:cNvPr id="66" name="Скругленный прямоугольник 65"/>
          <p:cNvSpPr/>
          <p:nvPr/>
        </p:nvSpPr>
        <p:spPr>
          <a:xfrm>
            <a:off x="3260037" y="2434729"/>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7" name="TextBox 29"/>
          <p:cNvSpPr txBox="1">
            <a:spLocks noChangeArrowheads="1"/>
          </p:cNvSpPr>
          <p:nvPr/>
        </p:nvSpPr>
        <p:spPr bwMode="auto">
          <a:xfrm>
            <a:off x="3606553" y="1559702"/>
            <a:ext cx="2341639" cy="477977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3663" indent="-936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buNone/>
            </a:pPr>
            <a:r>
              <a:rPr lang="en-US" altLang="az-Latn-AZ" sz="1000" b="1" dirty="0" err="1">
                <a:solidFill>
                  <a:srgbClr val="002060"/>
                </a:solidFill>
                <a:latin typeface="Arial" panose="020B0604020202020204" pitchFamily="34" charset="0"/>
                <a:ea typeface="ヒラギノ角ゴ Pro W3"/>
                <a:cs typeface="ヒラギノ角ゴ Pro W3"/>
              </a:rPr>
              <a:t>Əmək</a:t>
            </a:r>
            <a:r>
              <a:rPr lang="en-US" altLang="az-Latn-AZ" sz="1000" b="1" dirty="0">
                <a:solidFill>
                  <a:srgbClr val="002060"/>
                </a:solidFill>
                <a:latin typeface="Arial" panose="020B0604020202020204" pitchFamily="34" charset="0"/>
                <a:ea typeface="ヒラギノ角ゴ Pro W3"/>
                <a:cs typeface="ヒラギノ角ゴ Pro W3"/>
              </a:rPr>
              <a:t> </a:t>
            </a:r>
            <a:r>
              <a:rPr lang="en-US" altLang="az-Latn-AZ" sz="1000" b="1" dirty="0" err="1">
                <a:solidFill>
                  <a:srgbClr val="002060"/>
                </a:solidFill>
                <a:latin typeface="Arial" panose="020B0604020202020204" pitchFamily="34" charset="0"/>
                <a:ea typeface="ヒラギノ角ゴ Pro W3"/>
                <a:cs typeface="ヒラギノ角ゴ Pro W3"/>
              </a:rPr>
              <a:t>haqqı</a:t>
            </a: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buNone/>
            </a:pP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buNone/>
            </a:pPr>
            <a:endParaRPr lang="en-US" altLang="az-Latn-AZ" sz="500" b="1" dirty="0">
              <a:solidFill>
                <a:srgbClr val="002060"/>
              </a:solidFill>
              <a:latin typeface="Arial" panose="020B0604020202020204" pitchFamily="34" charset="0"/>
              <a:ea typeface="ヒラギノ角ゴ Pro W3"/>
              <a:cs typeface="ヒラギノ角ゴ Pro W3"/>
            </a:endParaRPr>
          </a:p>
          <a:p>
            <a:pPr marL="0" indent="0">
              <a:buNone/>
            </a:pPr>
            <a:r>
              <a:rPr lang="az-Latn-AZ" altLang="az-Latn-AZ" sz="1000" b="1" dirty="0">
                <a:solidFill>
                  <a:srgbClr val="002060"/>
                </a:solidFill>
                <a:latin typeface="Arial" panose="020B0604020202020204" pitchFamily="34" charset="0"/>
                <a:ea typeface="ヒラギノ角ゴ Pro W3"/>
                <a:cs typeface="ヒラギノ角ゴ Pro W3"/>
              </a:rPr>
              <a:t>Ezamiyyət</a:t>
            </a:r>
          </a:p>
          <a:p>
            <a:pPr marL="0" indent="0">
              <a:buNone/>
            </a:pPr>
            <a:endParaRPr lang="en-US" altLang="az-Latn-AZ" sz="1400" b="1" dirty="0">
              <a:solidFill>
                <a:srgbClr val="002060"/>
              </a:solidFill>
              <a:latin typeface="Arial" panose="020B0604020202020204" pitchFamily="34" charset="0"/>
              <a:ea typeface="ヒラギノ角ゴ Pro W3"/>
              <a:cs typeface="ヒラギノ角ゴ Pro W3"/>
            </a:endParaRPr>
          </a:p>
          <a:p>
            <a:pPr marL="0" indent="0">
              <a:buNone/>
            </a:pPr>
            <a:r>
              <a:rPr lang="en-US" altLang="az-Latn-AZ" sz="1000" b="1" dirty="0">
                <a:solidFill>
                  <a:srgbClr val="002060"/>
                </a:solidFill>
                <a:latin typeface="Arial" panose="020B0604020202020204" pitchFamily="34" charset="0"/>
                <a:ea typeface="ヒラギノ角ゴ Pro W3"/>
                <a:cs typeface="ヒラギノ角ゴ Pro W3"/>
              </a:rPr>
              <a:t>Kadr </a:t>
            </a:r>
            <a:r>
              <a:rPr lang="en-US" altLang="az-Latn-AZ" sz="1000" b="1" dirty="0" err="1">
                <a:solidFill>
                  <a:srgbClr val="002060"/>
                </a:solidFill>
                <a:latin typeface="Arial" panose="020B0604020202020204" pitchFamily="34" charset="0"/>
                <a:ea typeface="ヒラギノ角ゴ Pro W3"/>
                <a:cs typeface="ヒラギノ角ゴ Pro W3"/>
              </a:rPr>
              <a:t>hesabatları</a:t>
            </a: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buNone/>
            </a:pPr>
            <a:endParaRPr lang="az-Latn-AZ" altLang="az-Latn-AZ" sz="1400" b="1" dirty="0">
              <a:solidFill>
                <a:srgbClr val="002060"/>
              </a:solidFill>
              <a:latin typeface="Arial" panose="020B0604020202020204" pitchFamily="34" charset="0"/>
              <a:ea typeface="ヒラギノ角ゴ Pro W3"/>
              <a:cs typeface="ヒラギノ角ゴ Pro W3"/>
            </a:endParaRPr>
          </a:p>
          <a:p>
            <a:pPr marL="0" indent="0">
              <a:buNone/>
            </a:pPr>
            <a:r>
              <a:rPr lang="az-Latn-AZ" altLang="az-Latn-AZ" sz="1000" b="1" dirty="0">
                <a:solidFill>
                  <a:srgbClr val="002060"/>
                </a:solidFill>
                <a:latin typeface="Arial" panose="020B0604020202020204" pitchFamily="34" charset="0"/>
                <a:ea typeface="ヒラギノ角ゴ Pro W3"/>
                <a:cs typeface="ヒラギノ角ゴ Pro W3"/>
              </a:rPr>
              <a:t>Statistik hesabatlar</a:t>
            </a:r>
            <a:br>
              <a:rPr lang="en-US" altLang="az-Latn-AZ" sz="1000" b="1" dirty="0">
                <a:solidFill>
                  <a:srgbClr val="002060"/>
                </a:solidFill>
                <a:latin typeface="Arial" panose="020B0604020202020204" pitchFamily="34" charset="0"/>
                <a:ea typeface="ヒラギノ角ゴ Pro W3"/>
                <a:cs typeface="ヒラギノ角ゴ Pro W3"/>
              </a:rPr>
            </a:br>
            <a:br>
              <a:rPr lang="en-US" altLang="az-Latn-AZ" sz="700" b="1" dirty="0">
                <a:solidFill>
                  <a:srgbClr val="002060"/>
                </a:solidFill>
                <a:latin typeface="Arial" panose="020B0604020202020204" pitchFamily="34" charset="0"/>
                <a:ea typeface="ヒラギノ角ゴ Pro W3"/>
                <a:cs typeface="ヒラギノ角ゴ Pro W3"/>
              </a:rPr>
            </a:br>
            <a:br>
              <a:rPr lang="en-US" altLang="az-Latn-AZ" sz="1000" b="1" dirty="0">
                <a:solidFill>
                  <a:srgbClr val="002060"/>
                </a:solidFill>
                <a:latin typeface="Arial" panose="020B0604020202020204" pitchFamily="34" charset="0"/>
                <a:ea typeface="ヒラギノ角ゴ Pro W3"/>
                <a:cs typeface="ヒラギノ角ゴ Pro W3"/>
              </a:rPr>
            </a:br>
            <a:r>
              <a:rPr lang="az-Latn-AZ" altLang="az-Latn-AZ" sz="1000" b="1" dirty="0">
                <a:solidFill>
                  <a:srgbClr val="002060"/>
                </a:solidFill>
                <a:latin typeface="Arial" panose="020B0604020202020204" pitchFamily="34" charset="0"/>
                <a:ea typeface="ヒラギノ角ゴ Pro W3"/>
                <a:cs typeface="ヒラギノ角ゴ Pro W3"/>
              </a:rPr>
              <a:t>Büdcənin planlaşdırılması və icrası</a:t>
            </a: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spcAft>
                <a:spcPts val="600"/>
              </a:spcAft>
              <a:buNone/>
            </a:pPr>
            <a:endParaRPr lang="en-US" altLang="az-Latn-AZ" sz="1100" b="1" dirty="0">
              <a:solidFill>
                <a:srgbClr val="002060"/>
              </a:solidFill>
              <a:latin typeface="Arial" panose="020B0604020202020204" pitchFamily="34" charset="0"/>
              <a:ea typeface="ヒラギノ角ゴ Pro W3"/>
              <a:cs typeface="ヒラギノ角ゴ Pro W3"/>
            </a:endParaRPr>
          </a:p>
          <a:p>
            <a:pPr marL="0" indent="0">
              <a:spcAft>
                <a:spcPts val="600"/>
              </a:spcAft>
              <a:buNone/>
            </a:pPr>
            <a:r>
              <a:rPr lang="en-US" altLang="az-Latn-AZ" sz="1000" b="1" dirty="0" err="1">
                <a:solidFill>
                  <a:srgbClr val="002060"/>
                </a:solidFill>
                <a:latin typeface="Arial" panose="020B0604020202020204" pitchFamily="34" charset="0"/>
                <a:ea typeface="ヒラギノ角ゴ Pro W3"/>
                <a:cs typeface="ヒラギノ角ゴ Pro W3"/>
              </a:rPr>
              <a:t>Baş</a:t>
            </a:r>
            <a:r>
              <a:rPr lang="en-US" altLang="az-Latn-AZ" sz="1000" b="1" dirty="0">
                <a:solidFill>
                  <a:srgbClr val="002060"/>
                </a:solidFill>
                <a:latin typeface="Arial" panose="020B0604020202020204" pitchFamily="34" charset="0"/>
                <a:ea typeface="ヒラギノ角ゴ Pro W3"/>
                <a:cs typeface="ヒラギノ角ゴ Pro W3"/>
              </a:rPr>
              <a:t> </a:t>
            </a:r>
            <a:r>
              <a:rPr lang="en-US" altLang="az-Latn-AZ" sz="1000" b="1" dirty="0" err="1">
                <a:solidFill>
                  <a:srgbClr val="002060"/>
                </a:solidFill>
                <a:latin typeface="Arial" panose="020B0604020202020204" pitchFamily="34" charset="0"/>
                <a:ea typeface="ヒラギノ角ゴ Pro W3"/>
                <a:cs typeface="ヒラギノ角ゴ Pro W3"/>
              </a:rPr>
              <a:t>kitab</a:t>
            </a:r>
            <a:r>
              <a:rPr lang="en-US" altLang="az-Latn-AZ" sz="1000" b="1" dirty="0">
                <a:solidFill>
                  <a:srgbClr val="002060"/>
                </a:solidFill>
                <a:latin typeface="Arial" panose="020B0604020202020204" pitchFamily="34" charset="0"/>
                <a:ea typeface="ヒラギノ角ゴ Pro W3"/>
                <a:cs typeface="ヒラギノ角ゴ Pro W3"/>
              </a:rPr>
              <a:t> </a:t>
            </a:r>
            <a:r>
              <a:rPr lang="az-Latn-AZ" altLang="az-Latn-AZ" sz="1000" b="1" dirty="0">
                <a:solidFill>
                  <a:srgbClr val="002060"/>
                </a:solidFill>
                <a:latin typeface="Arial" panose="020B0604020202020204" pitchFamily="34" charset="0"/>
                <a:ea typeface="ヒラギノ角ゴ Pro W3"/>
                <a:cs typeface="ヒラギノ角ゴ Pro W3"/>
              </a:rPr>
              <a:t>(sazlamalar)</a:t>
            </a:r>
            <a:br>
              <a:rPr lang="en-US" altLang="az-Latn-AZ" sz="1000" b="1" dirty="0">
                <a:solidFill>
                  <a:srgbClr val="002060"/>
                </a:solidFill>
                <a:latin typeface="Arial" panose="020B0604020202020204" pitchFamily="34" charset="0"/>
                <a:ea typeface="ヒラギノ角ゴ Pro W3"/>
                <a:cs typeface="ヒラギノ角ゴ Pro W3"/>
              </a:rPr>
            </a:br>
            <a:br>
              <a:rPr lang="en-US" altLang="az-Latn-AZ" sz="1000" b="1" dirty="0">
                <a:solidFill>
                  <a:srgbClr val="002060"/>
                </a:solidFill>
                <a:latin typeface="Arial" panose="020B0604020202020204" pitchFamily="34" charset="0"/>
                <a:ea typeface="ヒラギノ角ゴ Pro W3"/>
                <a:cs typeface="ヒラギノ角ゴ Pro W3"/>
              </a:rPr>
            </a:br>
            <a:br>
              <a:rPr lang="en-US" altLang="az-Latn-AZ" sz="1200" b="1" dirty="0">
                <a:solidFill>
                  <a:srgbClr val="002060"/>
                </a:solidFill>
                <a:latin typeface="Arial" panose="020B0604020202020204" pitchFamily="34" charset="0"/>
                <a:ea typeface="ヒラギノ角ゴ Pro W3"/>
                <a:cs typeface="ヒラギノ角ゴ Pro W3"/>
              </a:rPr>
            </a:br>
            <a:r>
              <a:rPr lang="en-US" altLang="az-Latn-AZ" sz="1000" b="1" dirty="0">
                <a:solidFill>
                  <a:srgbClr val="002060"/>
                </a:solidFill>
                <a:latin typeface="Arial" panose="020B0604020202020204" pitchFamily="34" charset="0"/>
                <a:ea typeface="ヒラギノ角ゴ Pro W3"/>
                <a:cs typeface="ヒラギノ角ゴ Pro W3"/>
              </a:rPr>
              <a:t>Mal-material </a:t>
            </a:r>
            <a:r>
              <a:rPr lang="en-US" altLang="az-Latn-AZ" sz="1000" b="1" dirty="0" err="1">
                <a:solidFill>
                  <a:srgbClr val="002060"/>
                </a:solidFill>
                <a:latin typeface="Arial" panose="020B0604020202020204" pitchFamily="34" charset="0"/>
                <a:ea typeface="ヒラギノ角ゴ Pro W3"/>
                <a:cs typeface="ヒラギノ角ゴ Pro W3"/>
              </a:rPr>
              <a:t>uçotu</a:t>
            </a:r>
            <a:br>
              <a:rPr lang="en-US" altLang="az-Latn-AZ" sz="1000" b="1" dirty="0">
                <a:solidFill>
                  <a:srgbClr val="002060"/>
                </a:solidFill>
                <a:latin typeface="Arial" panose="020B0604020202020204" pitchFamily="34" charset="0"/>
                <a:ea typeface="ヒラギノ角ゴ Pro W3"/>
                <a:cs typeface="ヒラギノ角ゴ Pro W3"/>
              </a:rPr>
            </a:br>
            <a:br>
              <a:rPr lang="en-US" altLang="az-Latn-AZ" sz="1000" b="1" dirty="0">
                <a:solidFill>
                  <a:srgbClr val="002060"/>
                </a:solidFill>
                <a:latin typeface="Arial" panose="020B0604020202020204" pitchFamily="34" charset="0"/>
                <a:ea typeface="ヒラギノ角ゴ Pro W3"/>
                <a:cs typeface="ヒラギノ角ゴ Pro W3"/>
              </a:rPr>
            </a:br>
            <a:br>
              <a:rPr lang="en-US" altLang="az-Latn-AZ" sz="1000" b="1" dirty="0">
                <a:solidFill>
                  <a:srgbClr val="002060"/>
                </a:solidFill>
                <a:latin typeface="Arial" panose="020B0604020202020204" pitchFamily="34" charset="0"/>
                <a:ea typeface="ヒラギノ角ゴ Pro W3"/>
                <a:cs typeface="ヒラギノ角ゴ Pro W3"/>
              </a:rPr>
            </a:br>
            <a:r>
              <a:rPr lang="en-US" altLang="az-Latn-AZ" sz="1000" b="1" dirty="0" err="1">
                <a:solidFill>
                  <a:srgbClr val="002060"/>
                </a:solidFill>
                <a:latin typeface="Arial" panose="020B0604020202020204" pitchFamily="34" charset="0"/>
                <a:ea typeface="ヒラギノ角ゴ Pro W3"/>
                <a:cs typeface="ヒラギノ角ゴ Pro W3"/>
              </a:rPr>
              <a:t>Əsas</a:t>
            </a:r>
            <a:r>
              <a:rPr lang="en-US" altLang="az-Latn-AZ" sz="1000" b="1" dirty="0">
                <a:solidFill>
                  <a:srgbClr val="002060"/>
                </a:solidFill>
                <a:latin typeface="Arial" panose="020B0604020202020204" pitchFamily="34" charset="0"/>
                <a:ea typeface="ヒラギノ角ゴ Pro W3"/>
                <a:cs typeface="ヒラギノ角ゴ Pro W3"/>
              </a:rPr>
              <a:t> </a:t>
            </a:r>
            <a:r>
              <a:rPr lang="en-US" altLang="az-Latn-AZ" sz="1000" b="1" dirty="0" err="1">
                <a:solidFill>
                  <a:srgbClr val="002060"/>
                </a:solidFill>
                <a:latin typeface="Arial" panose="020B0604020202020204" pitchFamily="34" charset="0"/>
                <a:ea typeface="ヒラギノ角ゴ Pro W3"/>
                <a:cs typeface="ヒラギノ角ゴ Pro W3"/>
              </a:rPr>
              <a:t>vəsaitlər</a:t>
            </a:r>
            <a:br>
              <a:rPr lang="en-US" altLang="az-Latn-AZ" sz="1000" b="1" dirty="0">
                <a:solidFill>
                  <a:srgbClr val="002060"/>
                </a:solidFill>
                <a:latin typeface="Arial" panose="020B0604020202020204" pitchFamily="34" charset="0"/>
                <a:ea typeface="ヒラギノ角ゴ Pro W3"/>
                <a:cs typeface="ヒラギノ角ゴ Pro W3"/>
              </a:rPr>
            </a:br>
            <a:br>
              <a:rPr lang="en-US" altLang="az-Latn-AZ" sz="800" b="1" dirty="0">
                <a:solidFill>
                  <a:srgbClr val="002060"/>
                </a:solidFill>
                <a:latin typeface="Arial" panose="020B0604020202020204" pitchFamily="34" charset="0"/>
                <a:ea typeface="ヒラギノ角ゴ Pro W3"/>
                <a:cs typeface="ヒラギノ角ゴ Pro W3"/>
              </a:rPr>
            </a:br>
            <a:br>
              <a:rPr lang="en-US" altLang="az-Latn-AZ" sz="1000" b="1" dirty="0">
                <a:solidFill>
                  <a:srgbClr val="002060"/>
                </a:solidFill>
                <a:latin typeface="Arial" panose="020B0604020202020204" pitchFamily="34" charset="0"/>
                <a:ea typeface="ヒラギノ角ゴ Pro W3"/>
                <a:cs typeface="ヒラギノ角ゴ Pro W3"/>
              </a:rPr>
            </a:br>
            <a:r>
              <a:rPr lang="en-US" altLang="az-Latn-AZ" sz="1000" b="1" dirty="0">
                <a:solidFill>
                  <a:srgbClr val="002060"/>
                </a:solidFill>
                <a:latin typeface="Arial" panose="020B0604020202020204" pitchFamily="34" charset="0"/>
                <a:ea typeface="ヒラギノ角ゴ Pro W3"/>
                <a:cs typeface="ヒラギノ角ゴ Pro W3"/>
              </a:rPr>
              <a:t>Bank </a:t>
            </a:r>
            <a:r>
              <a:rPr lang="en-US" altLang="az-Latn-AZ" sz="1000" b="1" dirty="0" err="1">
                <a:solidFill>
                  <a:srgbClr val="002060"/>
                </a:solidFill>
                <a:latin typeface="Arial" panose="020B0604020202020204" pitchFamily="34" charset="0"/>
                <a:ea typeface="ヒラギノ角ゴ Pro W3"/>
                <a:cs typeface="ヒラギノ角ゴ Pro W3"/>
              </a:rPr>
              <a:t>sənədləri</a:t>
            </a: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spcAft>
                <a:spcPts val="600"/>
              </a:spcAft>
              <a:buNone/>
            </a:pPr>
            <a:br>
              <a:rPr lang="en-US" altLang="az-Latn-AZ" sz="1000" b="1" dirty="0">
                <a:solidFill>
                  <a:srgbClr val="002060"/>
                </a:solidFill>
                <a:latin typeface="Arial" panose="020B0604020202020204" pitchFamily="34" charset="0"/>
                <a:ea typeface="ヒラギノ角ゴ Pro W3"/>
                <a:cs typeface="ヒラギノ角ゴ Pro W3"/>
              </a:rPr>
            </a:br>
            <a:br>
              <a:rPr lang="en-US" altLang="az-Latn-AZ" sz="800" b="1" dirty="0">
                <a:solidFill>
                  <a:srgbClr val="002060"/>
                </a:solidFill>
                <a:latin typeface="Arial" panose="020B0604020202020204" pitchFamily="34" charset="0"/>
                <a:ea typeface="ヒラギノ角ゴ Pro W3"/>
                <a:cs typeface="ヒラギノ角ゴ Pro W3"/>
              </a:rPr>
            </a:br>
            <a:r>
              <a:rPr lang="en-US" altLang="az-Latn-AZ" sz="900" b="1" dirty="0" err="1">
                <a:solidFill>
                  <a:srgbClr val="002060"/>
                </a:solidFill>
                <a:latin typeface="Arial" panose="020B0604020202020204" pitchFamily="34" charset="0"/>
                <a:ea typeface="ヒラギノ角ゴ Pro W3"/>
                <a:cs typeface="ヒラギノ角ゴ Pro W3"/>
              </a:rPr>
              <a:t>Xəzinə</a:t>
            </a:r>
            <a:r>
              <a:rPr lang="en-US" altLang="az-Latn-AZ" sz="900" b="1" dirty="0">
                <a:solidFill>
                  <a:srgbClr val="002060"/>
                </a:solidFill>
                <a:latin typeface="Arial" panose="020B0604020202020204" pitchFamily="34" charset="0"/>
                <a:ea typeface="ヒラギノ角ゴ Pro W3"/>
                <a:cs typeface="ヒラギノ角ゴ Pro W3"/>
              </a:rPr>
              <a:t> </a:t>
            </a:r>
            <a:r>
              <a:rPr lang="en-US" altLang="az-Latn-AZ" sz="900" b="1" dirty="0" err="1">
                <a:solidFill>
                  <a:srgbClr val="002060"/>
                </a:solidFill>
                <a:latin typeface="Arial" panose="020B0604020202020204" pitchFamily="34" charset="0"/>
                <a:ea typeface="ヒラギノ角ゴ Pro W3"/>
                <a:cs typeface="ヒラギノ角ゴ Pro W3"/>
              </a:rPr>
              <a:t>sənədləri</a:t>
            </a:r>
            <a:endParaRPr lang="en-US" altLang="az-Latn-AZ" sz="900" b="1" dirty="0">
              <a:solidFill>
                <a:srgbClr val="002060"/>
              </a:solidFill>
              <a:latin typeface="Arial" panose="020B0604020202020204" pitchFamily="34" charset="0"/>
              <a:ea typeface="ヒラギノ角ゴ Pro W3"/>
              <a:cs typeface="ヒラギノ角ゴ Pro W3"/>
            </a:endParaRPr>
          </a:p>
          <a:p>
            <a:pPr marL="0" indent="0">
              <a:spcAft>
                <a:spcPts val="600"/>
              </a:spcAft>
              <a:buNone/>
            </a:pPr>
            <a:br>
              <a:rPr lang="en-US" altLang="az-Latn-AZ" sz="900" b="1" dirty="0">
                <a:solidFill>
                  <a:srgbClr val="002060"/>
                </a:solidFill>
                <a:latin typeface="Arial" panose="020B0604020202020204" pitchFamily="34" charset="0"/>
                <a:ea typeface="ヒラギノ角ゴ Pro W3"/>
                <a:cs typeface="ヒラギノ角ゴ Pro W3"/>
              </a:rPr>
            </a:br>
            <a:endParaRPr lang="en-US" altLang="az-Latn-AZ" sz="1000" b="1" dirty="0">
              <a:solidFill>
                <a:srgbClr val="002060"/>
              </a:solidFill>
              <a:latin typeface="Arial" panose="020B0604020202020204" pitchFamily="34" charset="0"/>
              <a:ea typeface="ヒラギノ角ゴ Pro W3"/>
              <a:cs typeface="ヒラギノ角ゴ Pro W3"/>
            </a:endParaRPr>
          </a:p>
        </p:txBody>
      </p:sp>
      <p:pic>
        <p:nvPicPr>
          <p:cNvPr id="49" name="Рисунок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07712" y="2480372"/>
            <a:ext cx="184217" cy="184217"/>
          </a:xfrm>
          <a:prstGeom prst="rect">
            <a:avLst/>
          </a:prstGeom>
        </p:spPr>
      </p:pic>
      <p:sp>
        <p:nvSpPr>
          <p:cNvPr id="69" name="Скругленный прямоугольник 68"/>
          <p:cNvSpPr/>
          <p:nvPr/>
        </p:nvSpPr>
        <p:spPr>
          <a:xfrm>
            <a:off x="3260037" y="2866777"/>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57" name="Рисунок 5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99835" y="2910216"/>
            <a:ext cx="186131" cy="186131"/>
          </a:xfrm>
          <a:prstGeom prst="rect">
            <a:avLst/>
          </a:prstGeom>
        </p:spPr>
      </p:pic>
      <p:sp>
        <p:nvSpPr>
          <p:cNvPr id="71" name="Скругленный прямоугольник 70"/>
          <p:cNvSpPr/>
          <p:nvPr/>
        </p:nvSpPr>
        <p:spPr>
          <a:xfrm>
            <a:off x="3260037" y="3340058"/>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58" name="Рисунок 5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07712" y="3382876"/>
            <a:ext cx="151956" cy="160332"/>
          </a:xfrm>
          <a:prstGeom prst="rect">
            <a:avLst/>
          </a:prstGeom>
        </p:spPr>
      </p:pic>
      <p:sp>
        <p:nvSpPr>
          <p:cNvPr id="75" name="Скругленный прямоугольник 74"/>
          <p:cNvSpPr/>
          <p:nvPr/>
        </p:nvSpPr>
        <p:spPr>
          <a:xfrm>
            <a:off x="3258496" y="3789040"/>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6" name="Скругленный прямоугольник 75"/>
          <p:cNvSpPr/>
          <p:nvPr/>
        </p:nvSpPr>
        <p:spPr>
          <a:xfrm>
            <a:off x="3255361" y="4251525"/>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7" name="Скругленный прямоугольник 76"/>
          <p:cNvSpPr/>
          <p:nvPr/>
        </p:nvSpPr>
        <p:spPr>
          <a:xfrm>
            <a:off x="3255361" y="4674155"/>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60" name="Рисунок 5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07763" y="3863189"/>
            <a:ext cx="184166" cy="129088"/>
          </a:xfrm>
          <a:prstGeom prst="rect">
            <a:avLst/>
          </a:prstGeom>
        </p:spPr>
      </p:pic>
      <p:sp>
        <p:nvSpPr>
          <p:cNvPr id="79" name="Скругленный прямоугольник 78"/>
          <p:cNvSpPr/>
          <p:nvPr/>
        </p:nvSpPr>
        <p:spPr>
          <a:xfrm>
            <a:off x="3255361" y="5123234"/>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0" name="Скругленный прямоугольник 79"/>
          <p:cNvSpPr/>
          <p:nvPr/>
        </p:nvSpPr>
        <p:spPr>
          <a:xfrm>
            <a:off x="6216117" y="1552222"/>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1" name="Скругленный прямоугольник 80"/>
          <p:cNvSpPr/>
          <p:nvPr/>
        </p:nvSpPr>
        <p:spPr>
          <a:xfrm>
            <a:off x="6212866" y="1949001"/>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2" name="Скругленный прямоугольник 81"/>
          <p:cNvSpPr/>
          <p:nvPr/>
        </p:nvSpPr>
        <p:spPr>
          <a:xfrm>
            <a:off x="6213594" y="2367938"/>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3" name="Скругленный прямоугольник 82"/>
          <p:cNvSpPr/>
          <p:nvPr/>
        </p:nvSpPr>
        <p:spPr>
          <a:xfrm>
            <a:off x="6208627" y="2825192"/>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61" name="Рисунок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94670" y="4296949"/>
            <a:ext cx="190180" cy="190180"/>
          </a:xfrm>
          <a:prstGeom prst="rect">
            <a:avLst/>
          </a:prstGeom>
        </p:spPr>
      </p:pic>
      <p:pic>
        <p:nvPicPr>
          <p:cNvPr id="62" name="Рисунок 6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21203" y="4741537"/>
            <a:ext cx="139425" cy="139425"/>
          </a:xfrm>
          <a:prstGeom prst="rect">
            <a:avLst/>
          </a:prstGeom>
        </p:spPr>
      </p:pic>
      <p:pic>
        <p:nvPicPr>
          <p:cNvPr id="68" name="Рисунок 6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314695" y="5162180"/>
            <a:ext cx="144973" cy="184643"/>
          </a:xfrm>
          <a:prstGeom prst="rect">
            <a:avLst/>
          </a:prstGeom>
        </p:spPr>
      </p:pic>
      <p:pic>
        <p:nvPicPr>
          <p:cNvPr id="70" name="Рисунок 6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55426" y="1590580"/>
            <a:ext cx="189163" cy="189163"/>
          </a:xfrm>
          <a:prstGeom prst="rect">
            <a:avLst/>
          </a:prstGeom>
        </p:spPr>
      </p:pic>
      <p:pic>
        <p:nvPicPr>
          <p:cNvPr id="73" name="Рисунок 7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255887" y="1996695"/>
            <a:ext cx="179890" cy="174823"/>
          </a:xfrm>
          <a:prstGeom prst="rect">
            <a:avLst/>
          </a:prstGeom>
        </p:spPr>
      </p:pic>
      <p:pic>
        <p:nvPicPr>
          <p:cNvPr id="74" name="Рисунок 7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280639" y="2416769"/>
            <a:ext cx="166529" cy="176527"/>
          </a:xfrm>
          <a:prstGeom prst="rect">
            <a:avLst/>
          </a:prstGeom>
        </p:spPr>
      </p:pic>
      <p:pic>
        <p:nvPicPr>
          <p:cNvPr id="78" name="Рисунок 7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254405" y="2864412"/>
            <a:ext cx="151496" cy="199336"/>
          </a:xfrm>
          <a:prstGeom prst="rect">
            <a:avLst/>
          </a:prstGeom>
        </p:spPr>
      </p:pic>
      <p:sp>
        <p:nvSpPr>
          <p:cNvPr id="91" name="Прямоугольник 43"/>
          <p:cNvSpPr>
            <a:spLocks noChangeArrowheads="1"/>
          </p:cNvSpPr>
          <p:nvPr/>
        </p:nvSpPr>
        <p:spPr bwMode="auto">
          <a:xfrm>
            <a:off x="6544828" y="1569642"/>
            <a:ext cx="2307896" cy="427809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3663" indent="-936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r>
              <a:rPr lang="az-Latn-AZ" altLang="az-Latn-AZ" sz="1000" b="1" dirty="0">
                <a:solidFill>
                  <a:srgbClr val="002060"/>
                </a:solidFill>
                <a:latin typeface="Arial" panose="020B0604020202020204" pitchFamily="34" charset="0"/>
                <a:ea typeface="ヒラギノ角ゴ Pro W3"/>
                <a:cs typeface="ヒラギノ角ゴ Pro W3"/>
              </a:rPr>
              <a:t>XİİS-lə mübadilə</a:t>
            </a:r>
          </a:p>
          <a:p>
            <a:pPr marL="0" indent="0">
              <a:spcBef>
                <a:spcPct val="0"/>
              </a:spcBef>
              <a:buNone/>
            </a:pPr>
            <a:br>
              <a:rPr lang="en-US" altLang="az-Latn-AZ" sz="700" b="1" dirty="0">
                <a:solidFill>
                  <a:srgbClr val="002060"/>
                </a:solidFill>
                <a:latin typeface="Arial" panose="020B0604020202020204" pitchFamily="34" charset="0"/>
                <a:ea typeface="ヒラギノ角ゴ Pro W3"/>
                <a:cs typeface="ヒラギノ角ゴ Pro W3"/>
              </a:rPr>
            </a:br>
            <a:endParaRPr lang="en-US" altLang="az-Latn-AZ" sz="700" b="1" dirty="0">
              <a:solidFill>
                <a:srgbClr val="002060"/>
              </a:solidFill>
              <a:latin typeface="Arial" panose="020B0604020202020204" pitchFamily="34" charset="0"/>
              <a:ea typeface="ヒラギノ角ゴ Pro W3"/>
              <a:cs typeface="ヒラギノ角ゴ Pro W3"/>
            </a:endParaRPr>
          </a:p>
          <a:p>
            <a:pPr marL="0" indent="0">
              <a:spcBef>
                <a:spcPct val="0"/>
              </a:spcBef>
              <a:buNone/>
            </a:pPr>
            <a:r>
              <a:rPr lang="en-US" altLang="az-Latn-AZ" sz="1000" b="1" dirty="0" err="1">
                <a:solidFill>
                  <a:srgbClr val="002060"/>
                </a:solidFill>
                <a:latin typeface="Arial" panose="020B0604020202020204" pitchFamily="34" charset="0"/>
                <a:ea typeface="ヒラギノ角ゴ Pro W3"/>
                <a:cs typeface="ヒラギノ角ゴ Pro W3"/>
              </a:rPr>
              <a:t>Avans</a:t>
            </a:r>
            <a:r>
              <a:rPr lang="en-US" altLang="az-Latn-AZ" sz="1000" b="1" dirty="0">
                <a:solidFill>
                  <a:srgbClr val="002060"/>
                </a:solidFill>
                <a:latin typeface="Arial" panose="020B0604020202020204" pitchFamily="34" charset="0"/>
                <a:ea typeface="ヒラギノ角ゴ Pro W3"/>
                <a:cs typeface="ヒラギノ角ゴ Pro W3"/>
              </a:rPr>
              <a:t> </a:t>
            </a:r>
            <a:r>
              <a:rPr lang="en-US" altLang="az-Latn-AZ" sz="1000" b="1" dirty="0" err="1">
                <a:solidFill>
                  <a:srgbClr val="002060"/>
                </a:solidFill>
                <a:latin typeface="Arial" panose="020B0604020202020204" pitchFamily="34" charset="0"/>
                <a:ea typeface="ヒラギノ角ゴ Pro W3"/>
                <a:cs typeface="ヒラギノ角ゴ Pro W3"/>
              </a:rPr>
              <a:t>hesabatı</a:t>
            </a:r>
            <a:r>
              <a:rPr lang="en-US" altLang="az-Latn-AZ" sz="1000" b="1" dirty="0">
                <a:solidFill>
                  <a:srgbClr val="002060"/>
                </a:solidFill>
                <a:latin typeface="Arial" panose="020B0604020202020204" pitchFamily="34" charset="0"/>
                <a:ea typeface="ヒラギノ角ゴ Pro W3"/>
                <a:cs typeface="ヒラギノ角ゴ Pro W3"/>
              </a:rPr>
              <a:t> </a:t>
            </a:r>
          </a:p>
          <a:p>
            <a:pPr marL="0" indent="0">
              <a:spcBef>
                <a:spcPct val="0"/>
              </a:spcBef>
              <a:buNone/>
            </a:pPr>
            <a:endParaRPr lang="en-US" altLang="az-Latn-AZ" sz="800" b="1" dirty="0">
              <a:solidFill>
                <a:srgbClr val="002060"/>
              </a:solidFill>
              <a:latin typeface="Arial" panose="020B0604020202020204" pitchFamily="34" charset="0"/>
              <a:ea typeface="ヒラギノ角ゴ Pro W3"/>
              <a:cs typeface="ヒラギノ角ゴ Pro W3"/>
            </a:endParaRPr>
          </a:p>
          <a:p>
            <a:pPr marL="0" indent="0">
              <a:spcBef>
                <a:spcPct val="0"/>
              </a:spcBef>
              <a:buNone/>
            </a:pPr>
            <a:br>
              <a:rPr lang="en-US" altLang="az-Latn-AZ" sz="1000" b="1" dirty="0">
                <a:solidFill>
                  <a:srgbClr val="002060"/>
                </a:solidFill>
                <a:latin typeface="Arial" panose="020B0604020202020204" pitchFamily="34" charset="0"/>
                <a:ea typeface="ヒラギノ角ゴ Pro W3"/>
                <a:cs typeface="ヒラギノ角ゴ Pro W3"/>
              </a:rPr>
            </a:br>
            <a:r>
              <a:rPr lang="en-US" altLang="az-Latn-AZ" sz="1000" b="1" dirty="0" err="1">
                <a:solidFill>
                  <a:srgbClr val="002060"/>
                </a:solidFill>
                <a:latin typeface="Arial" panose="020B0604020202020204" pitchFamily="34" charset="0"/>
                <a:ea typeface="ヒラギノ角ゴ Pro W3"/>
                <a:cs typeface="ヒラギノ角ゴ Pro W3"/>
              </a:rPr>
              <a:t>Ödəniş</a:t>
            </a:r>
            <a:r>
              <a:rPr lang="en-US" altLang="az-Latn-AZ" sz="1000" b="1" dirty="0">
                <a:solidFill>
                  <a:srgbClr val="002060"/>
                </a:solidFill>
                <a:latin typeface="Arial" panose="020B0604020202020204" pitchFamily="34" charset="0"/>
                <a:ea typeface="ヒラギノ角ゴ Pro W3"/>
                <a:cs typeface="ヒラギノ角ゴ Pro W3"/>
              </a:rPr>
              <a:t> </a:t>
            </a:r>
            <a:r>
              <a:rPr lang="en-US" altLang="az-Latn-AZ" sz="1000" b="1" dirty="0" err="1">
                <a:solidFill>
                  <a:srgbClr val="002060"/>
                </a:solidFill>
                <a:latin typeface="Arial" panose="020B0604020202020204" pitchFamily="34" charset="0"/>
                <a:ea typeface="ヒラギノ角ゴ Pro W3"/>
                <a:cs typeface="ヒラギノ角ゴ Pro W3"/>
              </a:rPr>
              <a:t>tapşırığı</a:t>
            </a:r>
            <a:br>
              <a:rPr lang="en-US" altLang="az-Latn-AZ" sz="1000" b="1" dirty="0">
                <a:solidFill>
                  <a:srgbClr val="002060"/>
                </a:solidFill>
                <a:latin typeface="Arial" panose="020B0604020202020204" pitchFamily="34" charset="0"/>
                <a:ea typeface="ヒラギノ角ゴ Pro W3"/>
                <a:cs typeface="ヒラギノ角ゴ Pro W3"/>
              </a:rPr>
            </a:br>
            <a:br>
              <a:rPr lang="en-US" altLang="az-Latn-AZ" sz="1000" b="1" dirty="0">
                <a:solidFill>
                  <a:srgbClr val="002060"/>
                </a:solidFill>
                <a:latin typeface="Arial" panose="020B0604020202020204" pitchFamily="34" charset="0"/>
                <a:ea typeface="ヒラギノ角ゴ Pro W3"/>
                <a:cs typeface="ヒラギノ角ゴ Pro W3"/>
              </a:rPr>
            </a:br>
            <a:br>
              <a:rPr lang="en-US" altLang="az-Latn-AZ" sz="800" b="1" dirty="0">
                <a:solidFill>
                  <a:srgbClr val="002060"/>
                </a:solidFill>
                <a:latin typeface="Arial" panose="020B0604020202020204" pitchFamily="34" charset="0"/>
                <a:ea typeface="ヒラギノ角ゴ Pro W3"/>
                <a:cs typeface="ヒラギノ角ゴ Pro W3"/>
              </a:rPr>
            </a:br>
            <a:r>
              <a:rPr lang="en-US" altLang="az-Latn-AZ" sz="1000" b="1" dirty="0" err="1">
                <a:solidFill>
                  <a:srgbClr val="002060"/>
                </a:solidFill>
                <a:latin typeface="Arial" panose="020B0604020202020204" pitchFamily="34" charset="0"/>
                <a:ea typeface="ヒラギノ角ゴ Pro W3"/>
                <a:cs typeface="ヒラギノ角ゴ Pro W3"/>
              </a:rPr>
              <a:t>Müqavilələr</a:t>
            </a: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spcBef>
                <a:spcPct val="0"/>
              </a:spcBef>
              <a:buNone/>
            </a:pPr>
            <a:br>
              <a:rPr lang="en-US" altLang="az-Latn-AZ" sz="1000" b="1" dirty="0">
                <a:solidFill>
                  <a:srgbClr val="002060"/>
                </a:solidFill>
                <a:latin typeface="Arial" panose="020B0604020202020204" pitchFamily="34" charset="0"/>
                <a:ea typeface="ヒラギノ角ゴ Pro W3"/>
                <a:cs typeface="ヒラギノ角ゴ Pro W3"/>
              </a:rPr>
            </a:br>
            <a:endParaRPr lang="en-US" altLang="az-Latn-AZ" sz="1200" b="1" dirty="0">
              <a:solidFill>
                <a:srgbClr val="002060"/>
              </a:solidFill>
              <a:latin typeface="Arial" panose="020B0604020202020204" pitchFamily="34" charset="0"/>
              <a:ea typeface="ヒラギノ角ゴ Pro W3"/>
              <a:cs typeface="ヒラギノ角ゴ Pro W3"/>
            </a:endParaRPr>
          </a:p>
          <a:p>
            <a:pPr marL="0" indent="0">
              <a:spcBef>
                <a:spcPct val="0"/>
              </a:spcBef>
              <a:buNone/>
            </a:pPr>
            <a:r>
              <a:rPr lang="az-Latn-AZ" altLang="az-Latn-AZ" sz="1000" b="1" dirty="0">
                <a:solidFill>
                  <a:srgbClr val="002060"/>
                </a:solidFill>
                <a:latin typeface="Arial" panose="020B0604020202020204" pitchFamily="34" charset="0"/>
                <a:ea typeface="ヒラギノ角ゴ Pro W3"/>
                <a:cs typeface="ヒラギノ角ゴ Pro W3"/>
              </a:rPr>
              <a:t>Maliyyə </a:t>
            </a:r>
            <a:r>
              <a:rPr lang="en-US" altLang="az-Latn-AZ" sz="1000" b="1" dirty="0" err="1">
                <a:solidFill>
                  <a:srgbClr val="002060"/>
                </a:solidFill>
                <a:latin typeface="Arial" panose="020B0604020202020204" pitchFamily="34" charset="0"/>
                <a:ea typeface="ヒラギノ角ゴ Pro W3"/>
                <a:cs typeface="ヒラギノ角ゴ Pro W3"/>
              </a:rPr>
              <a:t>Hesabatlar</a:t>
            </a:r>
            <a:r>
              <a:rPr lang="az-Latn-AZ" altLang="az-Latn-AZ" sz="1000" b="1" dirty="0">
                <a:solidFill>
                  <a:srgbClr val="002060"/>
                </a:solidFill>
                <a:latin typeface="Arial" panose="020B0604020202020204" pitchFamily="34" charset="0"/>
                <a:ea typeface="ヒラギノ角ゴ Pro W3"/>
                <a:cs typeface="ヒラギノ角ゴ Pro W3"/>
              </a:rPr>
              <a:t>ı</a:t>
            </a:r>
            <a:br>
              <a:rPr lang="en-US" altLang="az-Latn-AZ" sz="1000" b="1" dirty="0">
                <a:solidFill>
                  <a:srgbClr val="002060"/>
                </a:solidFill>
                <a:latin typeface="Arial" panose="020B0604020202020204" pitchFamily="34" charset="0"/>
                <a:ea typeface="ヒラギノ角ゴ Pro W3"/>
                <a:cs typeface="ヒラギノ角ゴ Pro W3"/>
              </a:rPr>
            </a:br>
            <a:br>
              <a:rPr lang="en-US" altLang="az-Latn-AZ" sz="1000" b="1" dirty="0">
                <a:solidFill>
                  <a:srgbClr val="002060"/>
                </a:solidFill>
                <a:latin typeface="Arial" panose="020B0604020202020204" pitchFamily="34" charset="0"/>
                <a:ea typeface="ヒラギノ角ゴ Pro W3"/>
                <a:cs typeface="ヒラギノ角ゴ Pro W3"/>
              </a:rPr>
            </a:br>
            <a:br>
              <a:rPr lang="en-US" altLang="az-Latn-AZ" sz="700" b="1" dirty="0">
                <a:solidFill>
                  <a:srgbClr val="002060"/>
                </a:solidFill>
                <a:latin typeface="Arial" panose="020B0604020202020204" pitchFamily="34" charset="0"/>
                <a:ea typeface="ヒラギノ角ゴ Pro W3"/>
                <a:cs typeface="ヒラギノ角ゴ Pro W3"/>
              </a:rPr>
            </a:br>
            <a:r>
              <a:rPr lang="en-US" altLang="az-Latn-AZ" sz="1000" b="1" dirty="0" err="1">
                <a:solidFill>
                  <a:srgbClr val="002060"/>
                </a:solidFill>
                <a:latin typeface="Arial" panose="020B0604020202020204" pitchFamily="34" charset="0"/>
                <a:ea typeface="ヒラギノ角ゴ Pro W3"/>
                <a:cs typeface="ヒラギノ角ゴ Pro W3"/>
              </a:rPr>
              <a:t>Xidmət</a:t>
            </a:r>
            <a:r>
              <a:rPr lang="en-US" altLang="az-Latn-AZ" sz="1000" b="1" dirty="0">
                <a:solidFill>
                  <a:srgbClr val="002060"/>
                </a:solidFill>
                <a:latin typeface="Arial" panose="020B0604020202020204" pitchFamily="34" charset="0"/>
                <a:ea typeface="ヒラギノ角ゴ Pro W3"/>
                <a:cs typeface="ヒラギノ角ゴ Pro W3"/>
              </a:rPr>
              <a:t> </a:t>
            </a:r>
            <a:r>
              <a:rPr lang="en-US" altLang="az-Latn-AZ" sz="1000" b="1" dirty="0" err="1">
                <a:solidFill>
                  <a:srgbClr val="002060"/>
                </a:solidFill>
                <a:latin typeface="Arial" panose="020B0604020202020204" pitchFamily="34" charset="0"/>
                <a:ea typeface="ヒラギノ角ゴ Pro W3"/>
                <a:cs typeface="ヒラギノ角ゴ Pro W3"/>
              </a:rPr>
              <a:t>sənədlər</a:t>
            </a:r>
            <a:r>
              <a:rPr lang="az-Latn-AZ" altLang="az-Latn-AZ" sz="1000" b="1" dirty="0">
                <a:solidFill>
                  <a:srgbClr val="002060"/>
                </a:solidFill>
                <a:latin typeface="Arial" panose="020B0604020202020204" pitchFamily="34" charset="0"/>
                <a:ea typeface="ヒラギノ角ゴ Pro W3"/>
                <a:cs typeface="ヒラギノ角ゴ Pro W3"/>
              </a:rPr>
              <a:t>i</a:t>
            </a:r>
            <a:endParaRPr lang="en-US" altLang="az-Latn-AZ" sz="1000" dirty="0">
              <a:solidFill>
                <a:srgbClr val="002060"/>
              </a:solidFill>
              <a:latin typeface="Arial" panose="020B0604020202020204" pitchFamily="34" charset="0"/>
              <a:ea typeface="ヒラギノ角ゴ Pro W3"/>
              <a:cs typeface="ヒラギノ角ゴ Pro W3"/>
            </a:endParaRPr>
          </a:p>
          <a:p>
            <a:pPr marL="0" indent="0">
              <a:lnSpc>
                <a:spcPct val="150000"/>
              </a:lnSpc>
              <a:spcBef>
                <a:spcPct val="0"/>
              </a:spcBef>
              <a:buNone/>
            </a:pPr>
            <a:br>
              <a:rPr lang="en-US" altLang="az-Latn-AZ" sz="1000" b="1" dirty="0">
                <a:solidFill>
                  <a:srgbClr val="002060"/>
                </a:solidFill>
                <a:latin typeface="Arial" panose="020B0604020202020204" pitchFamily="34" charset="0"/>
                <a:ea typeface="ヒラギノ角ゴ Pro W3"/>
                <a:cs typeface="ヒラギノ角ゴ Pro W3"/>
              </a:rPr>
            </a:br>
            <a:endParaRPr lang="en-US" altLang="az-Latn-AZ" sz="200" b="1" dirty="0">
              <a:solidFill>
                <a:srgbClr val="002060"/>
              </a:solidFill>
              <a:latin typeface="Arial" panose="020B0604020202020204" pitchFamily="34" charset="0"/>
              <a:ea typeface="ヒラギノ角ゴ Pro W3"/>
              <a:cs typeface="ヒラギノ角ゴ Pro W3"/>
            </a:endParaRPr>
          </a:p>
          <a:p>
            <a:pPr marL="0" indent="0">
              <a:lnSpc>
                <a:spcPct val="150000"/>
              </a:lnSpc>
              <a:spcBef>
                <a:spcPct val="0"/>
              </a:spcBef>
              <a:buNone/>
            </a:pPr>
            <a:r>
              <a:rPr lang="az-Latn-AZ" altLang="az-Latn-AZ" sz="1000" b="1" dirty="0">
                <a:solidFill>
                  <a:srgbClr val="002060"/>
                </a:solidFill>
                <a:latin typeface="Arial" panose="020B0604020202020204" pitchFamily="34" charset="0"/>
                <a:ea typeface="ヒラギノ角ゴ Pro W3"/>
                <a:cs typeface="ヒラギノ角ゴ Pro W3"/>
              </a:rPr>
              <a:t>Vergi</a:t>
            </a:r>
            <a:r>
              <a:rPr lang="en-US" altLang="az-Latn-AZ" sz="1000" b="1" dirty="0">
                <a:solidFill>
                  <a:srgbClr val="002060"/>
                </a:solidFill>
                <a:latin typeface="Arial" panose="020B0604020202020204" pitchFamily="34" charset="0"/>
                <a:ea typeface="ヒラギノ角ゴ Pro W3"/>
                <a:cs typeface="ヒラギノ角ゴ Pro W3"/>
              </a:rPr>
              <a:t> </a:t>
            </a:r>
            <a:r>
              <a:rPr lang="en-US" altLang="az-Latn-AZ" sz="1000" b="1" dirty="0" err="1">
                <a:solidFill>
                  <a:srgbClr val="002060"/>
                </a:solidFill>
                <a:latin typeface="Arial" panose="020B0604020202020204" pitchFamily="34" charset="0"/>
                <a:ea typeface="ヒラギノ角ゴ Pro W3"/>
                <a:cs typeface="ヒラギノ角ゴ Pro W3"/>
              </a:rPr>
              <a:t>Xidm</a:t>
            </a:r>
            <a:r>
              <a:rPr lang="az-Latn-AZ" altLang="az-Latn-AZ" sz="1000" b="1" dirty="0">
                <a:solidFill>
                  <a:srgbClr val="002060"/>
                </a:solidFill>
                <a:latin typeface="Arial" panose="020B0604020202020204" pitchFamily="34" charset="0"/>
                <a:ea typeface="ヒラギノ角ゴ Pro W3"/>
                <a:cs typeface="ヒラギノ角ゴ Pro W3"/>
              </a:rPr>
              <a:t>əti ilə</a:t>
            </a:r>
            <a:r>
              <a:rPr lang="en-US" altLang="az-Latn-AZ" sz="1000" b="1" dirty="0">
                <a:solidFill>
                  <a:srgbClr val="002060"/>
                </a:solidFill>
                <a:latin typeface="Arial" panose="020B0604020202020204" pitchFamily="34" charset="0"/>
                <a:ea typeface="ヒラギノ角ゴ Pro W3"/>
                <a:cs typeface="ヒラギノ角ゴ Pro W3"/>
              </a:rPr>
              <a:t> </a:t>
            </a:r>
            <a:r>
              <a:rPr lang="az-Latn-AZ" altLang="az-Latn-AZ" sz="1000" b="1" dirty="0">
                <a:solidFill>
                  <a:srgbClr val="002060"/>
                </a:solidFill>
                <a:latin typeface="Arial" panose="020B0604020202020204" pitchFamily="34" charset="0"/>
                <a:ea typeface="ヒラギノ角ゴ Pro W3"/>
                <a:cs typeface="ヒラギノ角ゴ Pro W3"/>
              </a:rPr>
              <a:t>mübadilə</a:t>
            </a:r>
            <a:r>
              <a:rPr lang="en-US" altLang="az-Latn-AZ" sz="1000" b="1" dirty="0">
                <a:solidFill>
                  <a:srgbClr val="002060"/>
                </a:solidFill>
                <a:latin typeface="Arial" panose="020B0604020202020204" pitchFamily="34" charset="0"/>
                <a:ea typeface="ヒラギノ角ゴ Pro W3"/>
                <a:cs typeface="ヒラギノ角ゴ Pro W3"/>
              </a:rPr>
              <a:t>  </a:t>
            </a:r>
            <a:br>
              <a:rPr lang="en-US" altLang="az-Latn-AZ" sz="1000" b="1" dirty="0">
                <a:solidFill>
                  <a:srgbClr val="002060"/>
                </a:solidFill>
                <a:latin typeface="Arial" panose="020B0604020202020204" pitchFamily="34" charset="0"/>
                <a:ea typeface="ヒラギノ角ゴ Pro W3"/>
                <a:cs typeface="ヒラギノ角ゴ Pro W3"/>
              </a:rPr>
            </a:br>
            <a:br>
              <a:rPr lang="en-US" altLang="az-Latn-AZ" sz="500" b="1" dirty="0">
                <a:solidFill>
                  <a:srgbClr val="002060"/>
                </a:solidFill>
                <a:latin typeface="Arial" panose="020B0604020202020204" pitchFamily="34" charset="0"/>
                <a:ea typeface="ヒラギノ角ゴ Pro W3"/>
                <a:cs typeface="ヒラギノ角ゴ Pro W3"/>
              </a:rPr>
            </a:br>
            <a:br>
              <a:rPr lang="en-US" altLang="az-Latn-AZ" sz="500" b="1" dirty="0">
                <a:solidFill>
                  <a:srgbClr val="002060"/>
                </a:solidFill>
                <a:latin typeface="Arial" panose="020B0604020202020204" pitchFamily="34" charset="0"/>
                <a:ea typeface="ヒラギノ角ゴ Pro W3"/>
                <a:cs typeface="ヒラギノ角ゴ Pro W3"/>
              </a:rPr>
            </a:br>
            <a:r>
              <a:rPr lang="en-US" altLang="az-Latn-AZ" sz="1000" b="1" dirty="0">
                <a:solidFill>
                  <a:srgbClr val="002060"/>
                </a:solidFill>
                <a:latin typeface="Arial" panose="020B0604020202020204" pitchFamily="34" charset="0"/>
                <a:ea typeface="ヒラギノ角ゴ Pro W3"/>
                <a:cs typeface="ヒラギノ角ゴ Pro W3"/>
              </a:rPr>
              <a:t>DSMF</a:t>
            </a:r>
            <a:r>
              <a:rPr lang="az-Latn-AZ" altLang="az-Latn-AZ" sz="1000" b="1" dirty="0">
                <a:solidFill>
                  <a:srgbClr val="002060"/>
                </a:solidFill>
                <a:latin typeface="Arial" panose="020B0604020202020204" pitchFamily="34" charset="0"/>
                <a:ea typeface="ヒラギノ角ゴ Pro W3"/>
                <a:cs typeface="ヒラギノ角ゴ Pro W3"/>
              </a:rPr>
              <a:t> ilə mübadilə</a:t>
            </a:r>
            <a:r>
              <a:rPr lang="en-US" altLang="az-Latn-AZ" sz="1000" b="1" dirty="0">
                <a:solidFill>
                  <a:srgbClr val="002060"/>
                </a:solidFill>
                <a:latin typeface="Arial" panose="020B0604020202020204" pitchFamily="34" charset="0"/>
                <a:ea typeface="ヒラギノ角ゴ Pro W3"/>
                <a:cs typeface="ヒラギノ角ゴ Pro W3"/>
              </a:rPr>
              <a:t> </a:t>
            </a:r>
            <a:br>
              <a:rPr lang="en-US" altLang="az-Latn-AZ" sz="1000" b="1" dirty="0">
                <a:solidFill>
                  <a:srgbClr val="002060"/>
                </a:solidFill>
                <a:latin typeface="Arial" panose="020B0604020202020204" pitchFamily="34" charset="0"/>
                <a:ea typeface="ヒラギノ角ゴ Pro W3"/>
                <a:cs typeface="ヒラギノ角ゴ Pro W3"/>
              </a:rPr>
            </a:br>
            <a:endParaRPr lang="en-US" altLang="az-Latn-AZ" sz="400" b="1" dirty="0">
              <a:solidFill>
                <a:srgbClr val="002060"/>
              </a:solidFill>
              <a:latin typeface="Arial" panose="020B0604020202020204" pitchFamily="34" charset="0"/>
              <a:ea typeface="ヒラギノ角ゴ Pro W3"/>
              <a:cs typeface="ヒラギノ角ゴ Pro W3"/>
            </a:endParaRPr>
          </a:p>
          <a:p>
            <a:pPr marL="0" indent="0">
              <a:lnSpc>
                <a:spcPct val="150000"/>
              </a:lnSpc>
              <a:spcBef>
                <a:spcPct val="0"/>
              </a:spcBef>
              <a:buNone/>
            </a:pPr>
            <a:endParaRPr lang="az-Latn-AZ" altLang="az-Latn-AZ" sz="500" b="1" dirty="0">
              <a:solidFill>
                <a:srgbClr val="002060"/>
              </a:solidFill>
              <a:latin typeface="Arial" panose="020B0604020202020204" pitchFamily="34" charset="0"/>
              <a:ea typeface="ヒラギノ角ゴ Pro W3"/>
              <a:cs typeface="ヒラギノ角ゴ Pro W3"/>
            </a:endParaRPr>
          </a:p>
          <a:p>
            <a:pPr marL="0" indent="0">
              <a:lnSpc>
                <a:spcPct val="150000"/>
              </a:lnSpc>
              <a:spcBef>
                <a:spcPct val="0"/>
              </a:spcBef>
              <a:buNone/>
            </a:pPr>
            <a:r>
              <a:rPr lang="az-Latn-AZ" altLang="az-Latn-AZ" sz="1000" b="1" dirty="0">
                <a:solidFill>
                  <a:srgbClr val="002060"/>
                </a:solidFill>
                <a:latin typeface="Arial" panose="020B0604020202020204" pitchFamily="34" charset="0"/>
                <a:ea typeface="ヒラギノ角ゴ Pro W3"/>
                <a:cs typeface="ヒラギノ角ゴ Pro W3"/>
              </a:rPr>
              <a:t>Online texniki dəstək</a:t>
            </a:r>
            <a:endParaRPr lang="en-US" altLang="az-Latn-AZ" sz="1000" b="1" dirty="0">
              <a:solidFill>
                <a:srgbClr val="002060"/>
              </a:solidFill>
              <a:latin typeface="Arial" panose="020B0604020202020204" pitchFamily="34" charset="0"/>
              <a:ea typeface="ヒラギノ角ゴ Pro W3"/>
              <a:cs typeface="ヒラギノ角ゴ Pro W3"/>
            </a:endParaRPr>
          </a:p>
          <a:p>
            <a:pPr marL="0" indent="0">
              <a:lnSpc>
                <a:spcPct val="150000"/>
              </a:lnSpc>
              <a:spcBef>
                <a:spcPct val="0"/>
              </a:spcBef>
              <a:buNone/>
            </a:pPr>
            <a:endParaRPr lang="az-Latn-AZ" altLang="az-Latn-AZ" sz="1100" b="1" dirty="0">
              <a:solidFill>
                <a:srgbClr val="002060"/>
              </a:solidFill>
              <a:latin typeface="Arial" panose="020B0604020202020204" pitchFamily="34" charset="0"/>
              <a:ea typeface="ヒラギノ角ゴ Pro W3"/>
              <a:cs typeface="ヒラギノ角ゴ Pro W3"/>
            </a:endParaRPr>
          </a:p>
          <a:p>
            <a:pPr marL="0" indent="0">
              <a:lnSpc>
                <a:spcPct val="150000"/>
              </a:lnSpc>
              <a:spcBef>
                <a:spcPct val="0"/>
              </a:spcBef>
              <a:buNone/>
            </a:pPr>
            <a:r>
              <a:rPr lang="az-Latn-AZ" altLang="az-Latn-AZ" sz="1000" b="1" dirty="0">
                <a:solidFill>
                  <a:srgbClr val="002060"/>
                </a:solidFill>
                <a:latin typeface="Arial" panose="020B0604020202020204" pitchFamily="34" charset="0"/>
                <a:ea typeface="ヒラギノ角ゴ Pro W3"/>
                <a:cs typeface="ヒラギノ角ゴ Pro W3"/>
              </a:rPr>
              <a:t>Analitik hesabatlılıq altsistemi</a:t>
            </a:r>
            <a:endParaRPr lang="en-US" altLang="az-Latn-AZ" sz="1000" b="1" dirty="0">
              <a:solidFill>
                <a:srgbClr val="002060"/>
              </a:solidFill>
              <a:latin typeface="Arial" panose="020B0604020202020204" pitchFamily="34" charset="0"/>
              <a:ea typeface="ヒラギノ角ゴ Pro W3"/>
              <a:cs typeface="ヒラギノ角ゴ Pro W3"/>
            </a:endParaRPr>
          </a:p>
        </p:txBody>
      </p:sp>
      <p:pic>
        <p:nvPicPr>
          <p:cNvPr id="84" name="Рисунок 8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42908" y="3318818"/>
            <a:ext cx="197236" cy="197236"/>
          </a:xfrm>
          <a:prstGeom prst="rect">
            <a:avLst/>
          </a:prstGeom>
        </p:spPr>
      </p:pic>
      <p:sp>
        <p:nvSpPr>
          <p:cNvPr id="95" name="Скругленный прямоугольник 94"/>
          <p:cNvSpPr/>
          <p:nvPr/>
        </p:nvSpPr>
        <p:spPr>
          <a:xfrm>
            <a:off x="6208627" y="3708487"/>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86" name="Рисунок 8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259835" y="3755427"/>
            <a:ext cx="180309" cy="180309"/>
          </a:xfrm>
          <a:prstGeom prst="rect">
            <a:avLst/>
          </a:prstGeom>
        </p:spPr>
      </p:pic>
      <p:sp>
        <p:nvSpPr>
          <p:cNvPr id="97" name="Скругленный прямоугольник 96"/>
          <p:cNvSpPr/>
          <p:nvPr/>
        </p:nvSpPr>
        <p:spPr>
          <a:xfrm>
            <a:off x="6201028" y="4167889"/>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98" name="Скругленный прямоугольник 97"/>
          <p:cNvSpPr/>
          <p:nvPr/>
        </p:nvSpPr>
        <p:spPr>
          <a:xfrm>
            <a:off x="6203989" y="4628939"/>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00" name="Скругленный прямоугольник 99"/>
          <p:cNvSpPr/>
          <p:nvPr/>
        </p:nvSpPr>
        <p:spPr>
          <a:xfrm>
            <a:off x="6208627" y="5047541"/>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01" name="Скругленный прямоугольник 100"/>
          <p:cNvSpPr/>
          <p:nvPr/>
        </p:nvSpPr>
        <p:spPr>
          <a:xfrm>
            <a:off x="6217375" y="5510284"/>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87" name="Рисунок 86"/>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231506" y="4196744"/>
            <a:ext cx="209203" cy="209203"/>
          </a:xfrm>
          <a:prstGeom prst="rect">
            <a:avLst/>
          </a:prstGeom>
        </p:spPr>
      </p:pic>
      <p:pic>
        <p:nvPicPr>
          <p:cNvPr id="88" name="Рисунок 8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223097" y="4727056"/>
            <a:ext cx="213967" cy="77028"/>
          </a:xfrm>
          <a:prstGeom prst="rect">
            <a:avLst/>
          </a:prstGeom>
        </p:spPr>
      </p:pic>
      <p:grpSp>
        <p:nvGrpSpPr>
          <p:cNvPr id="92" name="Группа 91"/>
          <p:cNvGrpSpPr/>
          <p:nvPr/>
        </p:nvGrpSpPr>
        <p:grpSpPr>
          <a:xfrm>
            <a:off x="6255829" y="5152127"/>
            <a:ext cx="182714" cy="128429"/>
            <a:chOff x="6130588" y="3649126"/>
            <a:chExt cx="182714" cy="128429"/>
          </a:xfrm>
        </p:grpSpPr>
        <p:pic>
          <p:nvPicPr>
            <p:cNvPr id="90" name="Рисунок 89"/>
            <p:cNvPicPr>
              <a:picLocks noChangeAspect="1"/>
            </p:cNvPicPr>
            <p:nvPr/>
          </p:nvPicPr>
          <p:blipFill rotWithShape="1">
            <a:blip r:embed="rId28" cstate="print">
              <a:extLst>
                <a:ext uri="{28A0092B-C50C-407E-A947-70E740481C1C}">
                  <a14:useLocalDpi xmlns:a14="http://schemas.microsoft.com/office/drawing/2010/main" val="0"/>
                </a:ext>
              </a:extLst>
            </a:blip>
            <a:srcRect r="55150"/>
            <a:stretch/>
          </p:blipFill>
          <p:spPr>
            <a:xfrm>
              <a:off x="6139993" y="3649126"/>
              <a:ext cx="169604" cy="51730"/>
            </a:xfrm>
            <a:prstGeom prst="rect">
              <a:avLst/>
            </a:prstGeom>
          </p:spPr>
        </p:pic>
        <p:pic>
          <p:nvPicPr>
            <p:cNvPr id="106" name="Рисунок 105"/>
            <p:cNvPicPr>
              <a:picLocks noChangeAspect="1"/>
            </p:cNvPicPr>
            <p:nvPr/>
          </p:nvPicPr>
          <p:blipFill rotWithShape="1">
            <a:blip r:embed="rId29" cstate="print">
              <a:extLst>
                <a:ext uri="{28A0092B-C50C-407E-A947-70E740481C1C}">
                  <a14:useLocalDpi xmlns:a14="http://schemas.microsoft.com/office/drawing/2010/main" val="0"/>
                </a:ext>
              </a:extLst>
            </a:blip>
            <a:srcRect l="45332" t="2" b="-2"/>
            <a:stretch/>
          </p:blipFill>
          <p:spPr>
            <a:xfrm>
              <a:off x="6130588" y="3731836"/>
              <a:ext cx="182714" cy="45719"/>
            </a:xfrm>
            <a:prstGeom prst="rect">
              <a:avLst/>
            </a:prstGeom>
          </p:spPr>
        </p:pic>
      </p:grpSp>
      <p:pic>
        <p:nvPicPr>
          <p:cNvPr id="94" name="Рисунок 9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228854" y="5526071"/>
            <a:ext cx="244613" cy="249709"/>
          </a:xfrm>
          <a:prstGeom prst="rect">
            <a:avLst/>
          </a:prstGeom>
        </p:spPr>
      </p:pic>
      <p:sp>
        <p:nvSpPr>
          <p:cNvPr id="85" name="Скругленный прямоугольник 78"/>
          <p:cNvSpPr/>
          <p:nvPr/>
        </p:nvSpPr>
        <p:spPr>
          <a:xfrm>
            <a:off x="3255361" y="5653207"/>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89" name="Рисунок 6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314695" y="5692153"/>
            <a:ext cx="144973" cy="184643"/>
          </a:xfrm>
          <a:prstGeom prst="rect">
            <a:avLst/>
          </a:prstGeom>
        </p:spPr>
      </p:pic>
      <p:grpSp>
        <p:nvGrpSpPr>
          <p:cNvPr id="72" name="Группа 15"/>
          <p:cNvGrpSpPr/>
          <p:nvPr/>
        </p:nvGrpSpPr>
        <p:grpSpPr>
          <a:xfrm>
            <a:off x="723581" y="2412152"/>
            <a:ext cx="264840" cy="274191"/>
            <a:chOff x="282613" y="1752470"/>
            <a:chExt cx="264840" cy="274191"/>
          </a:xfrm>
        </p:grpSpPr>
        <p:sp>
          <p:nvSpPr>
            <p:cNvPr id="96" name="Скругленный прямоугольник 35"/>
            <p:cNvSpPr/>
            <p:nvPr/>
          </p:nvSpPr>
          <p:spPr>
            <a:xfrm>
              <a:off x="282613" y="1752470"/>
              <a:ext cx="264840" cy="27419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99"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31" y="1815246"/>
              <a:ext cx="168958" cy="144821"/>
            </a:xfrm>
            <a:prstGeom prst="rect">
              <a:avLst/>
            </a:prstGeom>
          </p:spPr>
        </p:pic>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az-Latn-AZ" altLang="ru-RU" sz="3000" b="1" dirty="0">
                <a:ea typeface="ヒラギノ角ゴ Pro W3"/>
                <a:cs typeface="ヒラギノ角ゴ Pro W3"/>
              </a:rPr>
              <a:t>SERP: </a:t>
            </a:r>
            <a:r>
              <a:rPr lang="en-US" altLang="az-Latn-AZ" sz="3000" b="1" dirty="0"/>
              <a:t>M</a:t>
            </a:r>
            <a:r>
              <a:rPr lang="az-Latn-AZ" altLang="az-Latn-AZ" sz="3000" b="1" dirty="0"/>
              <a:t>ədaxil Qaiməsi – Sənədin forması</a:t>
            </a:r>
            <a:endParaRPr lang="en-US" altLang="az-Latn-AZ" sz="3000" b="1" dirty="0"/>
          </a:p>
        </p:txBody>
      </p:sp>
      <p:pic>
        <p:nvPicPr>
          <p:cNvPr id="6144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908050"/>
            <a:ext cx="9136063" cy="54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ayd 6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902075" y="3513138"/>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ransition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az-Latn-AZ" altLang="ru-RU" sz="3200" b="1" dirty="0">
                <a:ea typeface="ヒラギノ角ゴ Pro W3"/>
                <a:cs typeface="ヒラギノ角ゴ Pro W3"/>
              </a:rPr>
              <a:t>SERP: </a:t>
            </a:r>
            <a:r>
              <a:rPr lang="az-Latn-AZ" sz="3200" b="1" dirty="0"/>
              <a:t>Malların dövriyyəsi</a:t>
            </a:r>
            <a:endParaRPr lang="en-US" sz="3200" b="1" dirty="0"/>
          </a:p>
        </p:txBody>
      </p:sp>
      <p:sp>
        <p:nvSpPr>
          <p:cNvPr id="5" name="Content Placeholder 2"/>
          <p:cNvSpPr>
            <a:spLocks noGrp="1"/>
          </p:cNvSpPr>
          <p:nvPr>
            <p:ph idx="1"/>
          </p:nvPr>
        </p:nvSpPr>
        <p:spPr bwMode="auto">
          <a:xfrm>
            <a:off x="95805" y="1052736"/>
            <a:ext cx="2531979" cy="54457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50000"/>
              </a:lnSpc>
              <a:buFont typeface="Wingdings" panose="05000000000000000000" pitchFamily="2" charset="2"/>
              <a:buChar char="§"/>
            </a:pPr>
            <a:r>
              <a:rPr lang="az-Latn-AZ" altLang="ru-RU" sz="1800" dirty="0"/>
              <a:t>Seçilmiş tarix intervalı ərzində bölmələr üzrə baş vermiş material yerdəyişmələri və silinmələri üzrə dövriyyə hesabatının alınması imkanı</a:t>
            </a:r>
          </a:p>
          <a:p>
            <a:pPr>
              <a:lnSpc>
                <a:spcPct val="150000"/>
              </a:lnSpc>
              <a:buFont typeface="Wingdings" panose="05000000000000000000" pitchFamily="2" charset="2"/>
              <a:buChar char="§"/>
            </a:pPr>
            <a:r>
              <a:rPr lang="az-Latn-AZ" altLang="ru-RU" sz="1800" dirty="0"/>
              <a:t>Əməliyyatlar üzrə sənədlərə birbaşa keçid imkanı</a:t>
            </a:r>
          </a:p>
        </p:txBody>
      </p:sp>
      <p:pic>
        <p:nvPicPr>
          <p:cNvPr id="2" name="Picture 1"/>
          <p:cNvPicPr>
            <a:picLocks noChangeAspect="1"/>
          </p:cNvPicPr>
          <p:nvPr/>
        </p:nvPicPr>
        <p:blipFill rotWithShape="1">
          <a:blip r:embed="rId5"/>
          <a:srcRect l="12201" t="10521" r="15036" b="4640"/>
          <a:stretch/>
        </p:blipFill>
        <p:spPr>
          <a:xfrm>
            <a:off x="2627784" y="1124744"/>
            <a:ext cx="6373341" cy="5256584"/>
          </a:xfrm>
          <a:prstGeom prst="rect">
            <a:avLst/>
          </a:prstGeom>
          <a:ln w="12700">
            <a:solidFill>
              <a:srgbClr val="000066"/>
            </a:solidFill>
          </a:ln>
        </p:spPr>
      </p:pic>
      <p:pic>
        <p:nvPicPr>
          <p:cNvPr id="3" name="Slayd 6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851275" y="2598738"/>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az-Latn-AZ" altLang="ru-RU" sz="3200" b="1" dirty="0">
                <a:ea typeface="ヒラギノ角ゴ Pro W3"/>
                <a:cs typeface="ヒラギノ角ゴ Pro W3"/>
              </a:rPr>
              <a:t>SERP: </a:t>
            </a:r>
            <a:r>
              <a:rPr lang="az-Latn-AZ" sz="3200" b="1" dirty="0"/>
              <a:t>Malların hərəkəti</a:t>
            </a:r>
            <a:endParaRPr lang="en-US" sz="3200" b="1" dirty="0"/>
          </a:p>
        </p:txBody>
      </p:sp>
      <p:pic>
        <p:nvPicPr>
          <p:cNvPr id="63491" name="Picture 3"/>
          <p:cNvPicPr>
            <a:picLocks noChangeAspect="1"/>
          </p:cNvPicPr>
          <p:nvPr/>
        </p:nvPicPr>
        <p:blipFill rotWithShape="1">
          <a:blip r:embed="rId5">
            <a:extLst>
              <a:ext uri="{28A0092B-C50C-407E-A947-70E740481C1C}">
                <a14:useLocalDpi xmlns:a14="http://schemas.microsoft.com/office/drawing/2010/main" val="0"/>
              </a:ext>
            </a:extLst>
          </a:blip>
          <a:srcRect t="12150" r="30154" b="25601"/>
          <a:stretch/>
        </p:blipFill>
        <p:spPr bwMode="auto">
          <a:xfrm>
            <a:off x="323528" y="1052736"/>
            <a:ext cx="8533016" cy="2910797"/>
          </a:xfrm>
          <a:prstGeom prst="rect">
            <a:avLst/>
          </a:prstGeom>
          <a:noFill/>
          <a:ln w="1270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4" name="Content Placeholder 4"/>
          <p:cNvSpPr txBox="1">
            <a:spLocks/>
          </p:cNvSpPr>
          <p:nvPr/>
        </p:nvSpPr>
        <p:spPr bwMode="auto">
          <a:xfrm>
            <a:off x="221098" y="4293096"/>
            <a:ext cx="8635446" cy="126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lgn="just">
              <a:buFont typeface="Wingdings" panose="05000000000000000000" pitchFamily="2" charset="2"/>
              <a:buChar char="§"/>
            </a:pPr>
            <a:r>
              <a:rPr lang="az-Latn-AZ" dirty="0"/>
              <a:t>Bir mal üzrə həm partiyalarla, həm də ümumi aparılmış bütün əməliyyatlar əks olunan hesabat formasının alınması imkanı</a:t>
            </a:r>
          </a:p>
          <a:p>
            <a:pPr algn="just">
              <a:buFont typeface="Wingdings" panose="05000000000000000000" pitchFamily="2" charset="2"/>
              <a:buChar char="§"/>
            </a:pPr>
            <a:r>
              <a:rPr lang="az-Latn-AZ" altLang="ru-RU" dirty="0"/>
              <a:t>Əməliyyatlar üzrə </a:t>
            </a:r>
            <a:r>
              <a:rPr lang="az-Latn-AZ" altLang="ru-RU"/>
              <a:t>sənədlərə birbaşa </a:t>
            </a:r>
            <a:r>
              <a:rPr lang="az-Latn-AZ" altLang="ru-RU" dirty="0"/>
              <a:t>keçid imkanı</a:t>
            </a:r>
          </a:p>
        </p:txBody>
      </p:sp>
      <p:pic>
        <p:nvPicPr>
          <p:cNvPr id="2" name="Slayd 6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055938" y="4173538"/>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az-Latn-AZ" altLang="ru-RU" sz="3200" b="1" dirty="0">
                <a:ea typeface="ヒラギノ角ゴ Pro W3"/>
                <a:cs typeface="ヒラギノ角ゴ Pro W3"/>
              </a:rPr>
              <a:t>SERP: Materialların i</a:t>
            </a:r>
            <a:r>
              <a:rPr lang="az-Latn-AZ" sz="3200" b="1" dirty="0"/>
              <a:t>stismar sənədi</a:t>
            </a:r>
            <a:endParaRPr lang="en-US" sz="3200" b="1" dirty="0"/>
          </a:p>
        </p:txBody>
      </p:sp>
      <p:pic>
        <p:nvPicPr>
          <p:cNvPr id="64515" name="Picture 3"/>
          <p:cNvPicPr>
            <a:picLocks noChangeAspect="1"/>
          </p:cNvPicPr>
          <p:nvPr/>
        </p:nvPicPr>
        <p:blipFill>
          <a:blip r:embed="rId5">
            <a:extLst>
              <a:ext uri="{28A0092B-C50C-407E-A947-70E740481C1C}">
                <a14:useLocalDpi xmlns:a14="http://schemas.microsoft.com/office/drawing/2010/main" val="0"/>
              </a:ext>
            </a:extLst>
          </a:blip>
          <a:srcRect t="7159" b="21442"/>
          <a:stretch>
            <a:fillRect/>
          </a:stretch>
        </p:blipFill>
        <p:spPr bwMode="auto">
          <a:xfrm>
            <a:off x="0" y="919163"/>
            <a:ext cx="9144000"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ayd 6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987675" y="3833813"/>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az-Latn-AZ" altLang="ru-RU" sz="3200" b="1" dirty="0">
                <a:ea typeface="ヒラギノ角ゴ Pro W3"/>
                <a:cs typeface="ヒラギノ角ゴ Pro W3"/>
              </a:rPr>
              <a:t>SERP: </a:t>
            </a:r>
            <a:r>
              <a:rPr lang="az-Latn-AZ" altLang="az-Latn-AZ" sz="3200" b="1" dirty="0"/>
              <a:t>Əsas Vəsaitlərin Siyahısı</a:t>
            </a:r>
            <a:endParaRPr lang="en-US" altLang="az-Latn-AZ" sz="3200" b="1" dirty="0"/>
          </a:p>
        </p:txBody>
      </p:sp>
      <p:sp>
        <p:nvSpPr>
          <p:cNvPr id="5" name="Content Placeholder 2"/>
          <p:cNvSpPr>
            <a:spLocks noGrp="1"/>
          </p:cNvSpPr>
          <p:nvPr>
            <p:ph idx="1"/>
          </p:nvPr>
        </p:nvSpPr>
        <p:spPr bwMode="auto">
          <a:xfrm>
            <a:off x="-10616" y="1193800"/>
            <a:ext cx="2519363" cy="5253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anose="05000000000000000000" pitchFamily="2" charset="2"/>
              <a:buChar char="§"/>
            </a:pPr>
            <a:r>
              <a:rPr lang="az-Latn-AZ" altLang="ru-RU" sz="1800" dirty="0"/>
              <a:t>Əsas vəsaitlərin </a:t>
            </a:r>
            <a:endParaRPr lang="en-US" altLang="ru-RU" sz="1800" dirty="0"/>
          </a:p>
          <a:p>
            <a:pPr>
              <a:buFont typeface="Arial" panose="020B0604020202020204" pitchFamily="34" charset="0"/>
              <a:buNone/>
            </a:pPr>
            <a:r>
              <a:rPr lang="az-Latn-AZ" altLang="ru-RU" sz="1800" dirty="0"/>
              <a:t>	uçota alınması</a:t>
            </a:r>
          </a:p>
          <a:p>
            <a:endParaRPr lang="ru-RU" altLang="ru-RU" sz="1800" dirty="0"/>
          </a:p>
          <a:p>
            <a:pPr>
              <a:buFont typeface="Wingdings" panose="05000000000000000000" pitchFamily="2" charset="2"/>
              <a:buChar char="§"/>
            </a:pPr>
            <a:r>
              <a:rPr lang="az-Latn-AZ" altLang="ru-RU" sz="1800" dirty="0"/>
              <a:t>Amortizasiyanın avtomatik hesablanması imkanı</a:t>
            </a:r>
          </a:p>
          <a:p>
            <a:endParaRPr lang="ru-RU" altLang="ru-RU" sz="1800" dirty="0"/>
          </a:p>
          <a:p>
            <a:pPr>
              <a:buFont typeface="Wingdings" panose="05000000000000000000" pitchFamily="2" charset="2"/>
              <a:buChar char="§"/>
            </a:pPr>
            <a:r>
              <a:rPr lang="az-Latn-AZ" altLang="ru-RU" sz="1800" dirty="0"/>
              <a:t>Qeyri-maddi </a:t>
            </a:r>
          </a:p>
          <a:p>
            <a:pPr>
              <a:buFont typeface="Arial" panose="020B0604020202020204" pitchFamily="34" charset="0"/>
              <a:buNone/>
            </a:pPr>
            <a:r>
              <a:rPr lang="az-Latn-AZ" altLang="ru-RU" sz="1800" dirty="0"/>
              <a:t>	aktivlərin uçotunun aparılması imkanı</a:t>
            </a:r>
          </a:p>
          <a:p>
            <a:endParaRPr lang="az-Latn-AZ" altLang="ru-RU" sz="1800" dirty="0"/>
          </a:p>
          <a:p>
            <a:pPr>
              <a:buFont typeface="Wingdings" panose="05000000000000000000" pitchFamily="2" charset="2"/>
              <a:buChar char="§"/>
            </a:pPr>
            <a:r>
              <a:rPr lang="az-Latn-AZ" altLang="ru-RU" sz="1800" dirty="0"/>
              <a:t>Əsas vəsaitlərin </a:t>
            </a:r>
            <a:endParaRPr lang="en-US" altLang="ru-RU" sz="1800" dirty="0"/>
          </a:p>
          <a:p>
            <a:pPr>
              <a:buFont typeface="Arial" panose="020B0604020202020204" pitchFamily="34" charset="0"/>
              <a:buNone/>
            </a:pPr>
            <a:r>
              <a:rPr lang="az-Latn-AZ" altLang="ru-RU" sz="1800" dirty="0"/>
              <a:t>	 mühasibat və </a:t>
            </a:r>
          </a:p>
          <a:p>
            <a:pPr>
              <a:buFont typeface="Arial" panose="020B0604020202020204" pitchFamily="34" charset="0"/>
              <a:buNone/>
            </a:pPr>
            <a:r>
              <a:rPr lang="az-Latn-AZ" altLang="ru-RU" sz="1800" dirty="0"/>
              <a:t>	 vergi uçotunun </a:t>
            </a:r>
            <a:endParaRPr lang="en-US" altLang="ru-RU" sz="1800" dirty="0"/>
          </a:p>
          <a:p>
            <a:pPr>
              <a:buFont typeface="Arial" panose="020B0604020202020204" pitchFamily="34" charset="0"/>
              <a:buNone/>
            </a:pPr>
            <a:r>
              <a:rPr lang="az-Latn-AZ" altLang="ru-RU" sz="1800" dirty="0"/>
              <a:t>	 aparılması imkanı </a:t>
            </a:r>
          </a:p>
          <a:p>
            <a:pPr>
              <a:buFont typeface="Arial" panose="020B0604020202020204" pitchFamily="34" charset="0"/>
              <a:buNone/>
            </a:pPr>
            <a:r>
              <a:rPr lang="az-Latn-AZ" altLang="ru-RU" sz="1800" dirty="0"/>
              <a:t>	 və s.</a:t>
            </a:r>
            <a:endParaRPr lang="az-Latn-AZ" altLang="ru-RU" sz="2000" dirty="0"/>
          </a:p>
        </p:txBody>
      </p:sp>
      <p:pic>
        <p:nvPicPr>
          <p:cNvPr id="65540" name="Picture 1"/>
          <p:cNvPicPr>
            <a:picLocks noChangeAspect="1"/>
          </p:cNvPicPr>
          <p:nvPr/>
        </p:nvPicPr>
        <p:blipFill rotWithShape="1">
          <a:blip r:embed="rId5">
            <a:extLst>
              <a:ext uri="{28A0092B-C50C-407E-A947-70E740481C1C}">
                <a14:useLocalDpi xmlns:a14="http://schemas.microsoft.com/office/drawing/2010/main" val="0"/>
              </a:ext>
            </a:extLst>
          </a:blip>
          <a:srcRect l="15350"/>
          <a:stretch/>
        </p:blipFill>
        <p:spPr bwMode="auto">
          <a:xfrm>
            <a:off x="2423079" y="1052736"/>
            <a:ext cx="6571233" cy="525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ayd 7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054475" y="3495675"/>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ransition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562" name="Picture 3"/>
          <p:cNvPicPr>
            <a:picLocks noChangeAspect="1"/>
          </p:cNvPicPr>
          <p:nvPr/>
        </p:nvPicPr>
        <p:blipFill>
          <a:blip r:embed="rId5">
            <a:extLst>
              <a:ext uri="{28A0092B-C50C-407E-A947-70E740481C1C}">
                <a14:useLocalDpi xmlns:a14="http://schemas.microsoft.com/office/drawing/2010/main" val="0"/>
              </a:ext>
            </a:extLst>
          </a:blip>
          <a:srcRect t="7159" b="2962"/>
          <a:stretch>
            <a:fillRect/>
          </a:stretch>
        </p:blipFill>
        <p:spPr bwMode="auto">
          <a:xfrm>
            <a:off x="0" y="901700"/>
            <a:ext cx="9144000"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itle 1"/>
          <p:cNvSpPr>
            <a:spLocks noGrp="1"/>
          </p:cNvSpPr>
          <p:nvPr>
            <p:ph type="title"/>
          </p:nvPr>
        </p:nvSpPr>
        <p:spPr/>
        <p:txBody>
          <a:bodyPr/>
          <a:lstStyle/>
          <a:p>
            <a:pPr eaLnBrk="1" hangingPunct="1"/>
            <a:r>
              <a:rPr lang="az-Latn-AZ" altLang="ru-RU" sz="3200" b="1" dirty="0">
                <a:ea typeface="ヒラギノ角ゴ Pro W3"/>
                <a:cs typeface="ヒラギノ角ゴ Pro W3"/>
              </a:rPr>
              <a:t>SERP: </a:t>
            </a:r>
            <a:r>
              <a:rPr lang="az-Latn-AZ" altLang="az-Latn-AZ" sz="3200" b="1" dirty="0"/>
              <a:t>İnventar Kartı</a:t>
            </a:r>
            <a:endParaRPr lang="en-US" altLang="az-Latn-AZ" sz="3200" b="1" dirty="0"/>
          </a:p>
        </p:txBody>
      </p:sp>
      <p:pic>
        <p:nvPicPr>
          <p:cNvPr id="66564"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600" y="1455738"/>
            <a:ext cx="12239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ayd 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62475" y="3190875"/>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ransition advTm="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az-Latn-AZ" altLang="ru-RU" sz="3200" b="1" dirty="0">
                <a:ea typeface="ヒラギノ角ゴ Pro W3"/>
                <a:cs typeface="ヒラギノ角ゴ Pro W3"/>
              </a:rPr>
              <a:t>SERP: </a:t>
            </a:r>
            <a:r>
              <a:rPr lang="az-Latn-AZ" sz="3200" b="1" dirty="0"/>
              <a:t>Əsas vəsaitlər üzrə hesabatlar</a:t>
            </a:r>
            <a:endParaRPr lang="en-US" sz="3200" b="1" dirty="0"/>
          </a:p>
        </p:txBody>
      </p:sp>
      <p:pic>
        <p:nvPicPr>
          <p:cNvPr id="67587" name="Picture 3"/>
          <p:cNvPicPr>
            <a:picLocks noChangeAspect="1"/>
          </p:cNvPicPr>
          <p:nvPr/>
        </p:nvPicPr>
        <p:blipFill>
          <a:blip r:embed="rId5">
            <a:extLst>
              <a:ext uri="{28A0092B-C50C-407E-A947-70E740481C1C}">
                <a14:useLocalDpi xmlns:a14="http://schemas.microsoft.com/office/drawing/2010/main" val="0"/>
              </a:ext>
            </a:extLst>
          </a:blip>
          <a:srcRect t="6750"/>
          <a:stretch>
            <a:fillRect/>
          </a:stretch>
        </p:blipFill>
        <p:spPr bwMode="auto">
          <a:xfrm>
            <a:off x="11630" y="863600"/>
            <a:ext cx="91440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ayd 7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681413" y="4478338"/>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Title 1"/>
          <p:cNvSpPr>
            <a:spLocks noGrp="1"/>
          </p:cNvSpPr>
          <p:nvPr>
            <p:ph type="title"/>
          </p:nvPr>
        </p:nvSpPr>
        <p:spPr>
          <a:xfrm>
            <a:off x="1042988" y="74613"/>
            <a:ext cx="8353425" cy="762000"/>
          </a:xfrm>
          <a:noFill/>
        </p:spPr>
        <p:txBody>
          <a:bodyPr/>
          <a:lstStyle/>
          <a:p>
            <a:r>
              <a:rPr lang="az-Latn-AZ" altLang="ru-RU" sz="2800" b="1" dirty="0">
                <a:ea typeface="ヒラギノ角ゴ Pro W3"/>
                <a:cs typeface="ヒラギノ角ゴ Pro W3"/>
              </a:rPr>
              <a:t>Maliyyə və mühasibat uçotu əməliyyatlarına əsasən hesabatlar</a:t>
            </a:r>
          </a:p>
        </p:txBody>
      </p:sp>
      <p:pic>
        <p:nvPicPr>
          <p:cNvPr id="3" name="Şəkil 2">
            <a:extLst>
              <a:ext uri="{FF2B5EF4-FFF2-40B4-BE49-F238E27FC236}">
                <a16:creationId xmlns:a16="http://schemas.microsoft.com/office/drawing/2014/main" id="{DDCB65F1-49D2-41C9-AF61-781C18B2A5F8}"/>
              </a:ext>
            </a:extLst>
          </p:cNvPr>
          <p:cNvPicPr>
            <a:picLocks noChangeAspect="1"/>
          </p:cNvPicPr>
          <p:nvPr/>
        </p:nvPicPr>
        <p:blipFill>
          <a:blip r:embed="rId5"/>
          <a:stretch>
            <a:fillRect/>
          </a:stretch>
        </p:blipFill>
        <p:spPr>
          <a:xfrm>
            <a:off x="41598" y="980728"/>
            <a:ext cx="9102402" cy="5231090"/>
          </a:xfrm>
          <a:prstGeom prst="rect">
            <a:avLst/>
          </a:prstGeom>
        </p:spPr>
      </p:pic>
      <p:pic>
        <p:nvPicPr>
          <p:cNvPr id="7" name="Slayd 73">
            <a:hlinkClick r:id="" action="ppaction://media"/>
            <a:extLst>
              <a:ext uri="{FF2B5EF4-FFF2-40B4-BE49-F238E27FC236}">
                <a16:creationId xmlns:a16="http://schemas.microsoft.com/office/drawing/2014/main" id="{C12EA2B0-249A-492D-8B36-F3A0EFC64EB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563888" y="2997102"/>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ransition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q 1">
            <a:extLst>
              <a:ext uri="{FF2B5EF4-FFF2-40B4-BE49-F238E27FC236}">
                <a16:creationId xmlns:a16="http://schemas.microsoft.com/office/drawing/2014/main" id="{147BD65A-14A3-4725-8FA3-A2AA30454BFD}"/>
              </a:ext>
            </a:extLst>
          </p:cNvPr>
          <p:cNvSpPr>
            <a:spLocks noGrp="1"/>
          </p:cNvSpPr>
          <p:nvPr>
            <p:ph type="title"/>
          </p:nvPr>
        </p:nvSpPr>
        <p:spPr/>
        <p:txBody>
          <a:bodyPr/>
          <a:lstStyle/>
          <a:p>
            <a:r>
              <a:rPr lang="az-Latn-AZ" dirty="0"/>
              <a:t>Memorial orderlər</a:t>
            </a:r>
            <a:endParaRPr lang="en-US" dirty="0"/>
          </a:p>
        </p:txBody>
      </p:sp>
      <p:sp>
        <p:nvSpPr>
          <p:cNvPr id="5" name="Kontent Doldurucusu 2">
            <a:extLst>
              <a:ext uri="{FF2B5EF4-FFF2-40B4-BE49-F238E27FC236}">
                <a16:creationId xmlns:a16="http://schemas.microsoft.com/office/drawing/2014/main" id="{4220E15A-B361-463E-BC43-F2EE8C694254}"/>
              </a:ext>
            </a:extLst>
          </p:cNvPr>
          <p:cNvSpPr>
            <a:spLocks noGrp="1"/>
          </p:cNvSpPr>
          <p:nvPr>
            <p:ph idx="1"/>
          </p:nvPr>
        </p:nvSpPr>
        <p:spPr>
          <a:xfrm>
            <a:off x="323528" y="1371601"/>
            <a:ext cx="3096344" cy="2633464"/>
          </a:xfrm>
        </p:spPr>
        <p:txBody>
          <a:bodyPr/>
          <a:lstStyle/>
          <a:p>
            <a:r>
              <a:rPr lang="en-US" sz="2000" dirty="0" err="1"/>
              <a:t>Maliyyə</a:t>
            </a:r>
            <a:r>
              <a:rPr lang="en-US" sz="2000" dirty="0"/>
              <a:t> </a:t>
            </a:r>
            <a:r>
              <a:rPr lang="en-US" sz="2000" dirty="0" err="1"/>
              <a:t>Hesabatlarının</a:t>
            </a:r>
            <a:r>
              <a:rPr lang="en-US" sz="2000" dirty="0"/>
              <a:t> </a:t>
            </a:r>
            <a:r>
              <a:rPr lang="en-US" sz="2000" dirty="0" err="1"/>
              <a:t>Beynəlxalq</a:t>
            </a:r>
            <a:r>
              <a:rPr lang="en-US" sz="2000" dirty="0"/>
              <a:t> </a:t>
            </a:r>
            <a:r>
              <a:rPr lang="en-US" sz="2000" dirty="0" err="1"/>
              <a:t>Standartlarına</a:t>
            </a:r>
            <a:r>
              <a:rPr lang="az-Latn-AZ" sz="2000" dirty="0"/>
              <a:t> uyğun olaraq memorial order forması əsasında sintetik uçotun aparılması imkanı</a:t>
            </a:r>
            <a:endParaRPr lang="en-US" sz="2000" dirty="0"/>
          </a:p>
        </p:txBody>
      </p:sp>
      <p:pic>
        <p:nvPicPr>
          <p:cNvPr id="7" name="Şəkil 6">
            <a:extLst>
              <a:ext uri="{FF2B5EF4-FFF2-40B4-BE49-F238E27FC236}">
                <a16:creationId xmlns:a16="http://schemas.microsoft.com/office/drawing/2014/main" id="{C877E31C-38AD-4782-A040-4166D4530255}"/>
              </a:ext>
            </a:extLst>
          </p:cNvPr>
          <p:cNvPicPr>
            <a:picLocks noChangeAspect="1"/>
          </p:cNvPicPr>
          <p:nvPr/>
        </p:nvPicPr>
        <p:blipFill>
          <a:blip r:embed="rId2"/>
          <a:stretch>
            <a:fillRect/>
          </a:stretch>
        </p:blipFill>
        <p:spPr>
          <a:xfrm>
            <a:off x="3419872" y="1700808"/>
            <a:ext cx="5571759" cy="4680520"/>
          </a:xfrm>
          <a:prstGeom prst="rect">
            <a:avLst/>
          </a:prstGeom>
        </p:spPr>
      </p:pic>
      <p:pic>
        <p:nvPicPr>
          <p:cNvPr id="9" name="Şəkil 8">
            <a:extLst>
              <a:ext uri="{FF2B5EF4-FFF2-40B4-BE49-F238E27FC236}">
                <a16:creationId xmlns:a16="http://schemas.microsoft.com/office/drawing/2014/main" id="{1721F557-B194-4A0F-859D-94590B67D8F0}"/>
              </a:ext>
            </a:extLst>
          </p:cNvPr>
          <p:cNvPicPr>
            <a:picLocks noChangeAspect="1"/>
          </p:cNvPicPr>
          <p:nvPr/>
        </p:nvPicPr>
        <p:blipFill>
          <a:blip r:embed="rId3"/>
          <a:stretch>
            <a:fillRect/>
          </a:stretch>
        </p:blipFill>
        <p:spPr>
          <a:xfrm>
            <a:off x="3419872" y="1046170"/>
            <a:ext cx="5571758" cy="648072"/>
          </a:xfrm>
          <a:prstGeom prst="rect">
            <a:avLst/>
          </a:prstGeom>
        </p:spPr>
      </p:pic>
    </p:spTree>
    <p:extLst>
      <p:ext uri="{BB962C8B-B14F-4D97-AF65-F5344CB8AC3E}">
        <p14:creationId xmlns:p14="http://schemas.microsoft.com/office/powerpoint/2010/main" val="11729478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Title 1"/>
          <p:cNvSpPr>
            <a:spLocks noGrp="1"/>
          </p:cNvSpPr>
          <p:nvPr>
            <p:ph type="title"/>
          </p:nvPr>
        </p:nvSpPr>
        <p:spPr>
          <a:xfrm>
            <a:off x="1084263" y="61913"/>
            <a:ext cx="7934325" cy="762000"/>
          </a:xfrm>
          <a:noFill/>
        </p:spPr>
        <p:txBody>
          <a:bodyPr/>
          <a:lstStyle/>
          <a:p>
            <a:r>
              <a:rPr lang="az-Latn-AZ" altLang="ru-RU" sz="3200" b="1" dirty="0">
                <a:ea typeface="ヒラギノ角ゴ Pro W3"/>
                <a:cs typeface="ヒラギノ角ゴ Pro W3"/>
              </a:rPr>
              <a:t>SERP: Dövriyyə cədvəli</a:t>
            </a:r>
          </a:p>
        </p:txBody>
      </p:sp>
      <p:sp>
        <p:nvSpPr>
          <p:cNvPr id="6" name="Content Placeholder 2"/>
          <p:cNvSpPr>
            <a:spLocks noGrp="1"/>
          </p:cNvSpPr>
          <p:nvPr>
            <p:ph idx="1"/>
          </p:nvPr>
        </p:nvSpPr>
        <p:spPr bwMode="auto">
          <a:xfrm>
            <a:off x="-42177" y="951316"/>
            <a:ext cx="2295583" cy="5253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50000"/>
              </a:lnSpc>
            </a:pPr>
            <a:endParaRPr lang="az-Latn-AZ" altLang="ru-RU" sz="1800" dirty="0"/>
          </a:p>
          <a:p>
            <a:pPr>
              <a:lnSpc>
                <a:spcPct val="150000"/>
              </a:lnSpc>
              <a:buFont typeface="Wingdings" panose="05000000000000000000" pitchFamily="2" charset="2"/>
              <a:buChar char="§"/>
            </a:pPr>
            <a:r>
              <a:rPr lang="az-Latn-AZ" altLang="ru-RU" sz="1800" dirty="0"/>
              <a:t>Seçilmiş tarix intervalı ərzində həm büdcələr,  həm də bölmələr üzrə bütün hesablar, qalıq və dövriyyələr əks olunan hesabat formasının alınması imkanı</a:t>
            </a:r>
          </a:p>
        </p:txBody>
      </p:sp>
      <p:pic>
        <p:nvPicPr>
          <p:cNvPr id="2" name="Picture 1"/>
          <p:cNvPicPr>
            <a:picLocks noChangeAspect="1"/>
          </p:cNvPicPr>
          <p:nvPr/>
        </p:nvPicPr>
        <p:blipFill rotWithShape="1">
          <a:blip r:embed="rId5"/>
          <a:srcRect l="14563" t="7160" b="11100"/>
          <a:stretch/>
        </p:blipFill>
        <p:spPr>
          <a:xfrm>
            <a:off x="2221338" y="930189"/>
            <a:ext cx="6922662" cy="5187490"/>
          </a:xfrm>
          <a:prstGeom prst="rect">
            <a:avLst/>
          </a:prstGeom>
          <a:ln>
            <a:solidFill>
              <a:srgbClr val="000066"/>
            </a:solidFill>
          </a:ln>
        </p:spPr>
      </p:pic>
      <p:sp>
        <p:nvSpPr>
          <p:cNvPr id="3" name="Rectangle 2"/>
          <p:cNvSpPr/>
          <p:nvPr/>
        </p:nvSpPr>
        <p:spPr>
          <a:xfrm>
            <a:off x="2253406" y="2784657"/>
            <a:ext cx="4608512" cy="3312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9912" y="1340768"/>
            <a:ext cx="5076056" cy="4776911"/>
          </a:xfrm>
          <a:prstGeom prst="rect">
            <a:avLst/>
          </a:prstGeom>
        </p:spPr>
      </p:pic>
      <p:pic>
        <p:nvPicPr>
          <p:cNvPr id="5" name="Slayd 7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2894134" y="3671760"/>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1"/>
          <p:cNvSpPr txBox="1">
            <a:spLocks/>
          </p:cNvSpPr>
          <p:nvPr/>
        </p:nvSpPr>
        <p:spPr bwMode="auto">
          <a:xfrm>
            <a:off x="1171575" y="115888"/>
            <a:ext cx="7934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ru-RU" b="1" dirty="0">
                <a:solidFill>
                  <a:schemeClr val="bg1"/>
                </a:solidFill>
                <a:latin typeface="Arial" panose="020B0604020202020204" pitchFamily="34" charset="0"/>
                <a:ea typeface="ヒラギノ角ゴ Pro W3"/>
                <a:cs typeface="ヒラギノ角ゴ Pro W3"/>
              </a:rPr>
              <a:t>SERP: Müəssisənin strukturu</a:t>
            </a:r>
            <a:endParaRPr lang="en-US" altLang="ru-RU" b="1" dirty="0">
              <a:solidFill>
                <a:schemeClr val="bg1"/>
              </a:solidFill>
              <a:latin typeface="Arial" panose="020B0604020202020204" pitchFamily="34" charset="0"/>
              <a:ea typeface="ヒラギノ角ゴ Pro W3"/>
              <a:cs typeface="ヒラギノ角ゴ Pro W3"/>
            </a:endParaRPr>
          </a:p>
        </p:txBody>
      </p:sp>
      <p:pic>
        <p:nvPicPr>
          <p:cNvPr id="21507" name="Picture 1"/>
          <p:cNvPicPr>
            <a:picLocks noChangeAspect="1"/>
          </p:cNvPicPr>
          <p:nvPr/>
        </p:nvPicPr>
        <p:blipFill rotWithShape="1">
          <a:blip r:embed="rId6">
            <a:extLst>
              <a:ext uri="{28A0092B-C50C-407E-A947-70E740481C1C}">
                <a14:useLocalDpi xmlns:a14="http://schemas.microsoft.com/office/drawing/2010/main" val="0"/>
              </a:ext>
            </a:extLst>
          </a:blip>
          <a:srcRect l="13239" t="7482" r="54987" b="17407"/>
          <a:stretch/>
        </p:blipFill>
        <p:spPr bwMode="auto">
          <a:xfrm>
            <a:off x="3125594" y="923899"/>
            <a:ext cx="6007608" cy="536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bwMode="auto">
          <a:xfrm>
            <a:off x="179512" y="1268760"/>
            <a:ext cx="2808312" cy="55188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50000"/>
              </a:lnSpc>
              <a:buFont typeface="Wingdings" panose="05000000000000000000" pitchFamily="2" charset="2"/>
              <a:buChar char="§"/>
            </a:pPr>
            <a:r>
              <a:rPr lang="az-Latn-AZ" altLang="ru-RU" sz="1600" dirty="0"/>
              <a:t>Strukturun ağacvari ierarxiyaya uyğun düzülüşü</a:t>
            </a:r>
          </a:p>
          <a:p>
            <a:pPr>
              <a:lnSpc>
                <a:spcPct val="150000"/>
              </a:lnSpc>
              <a:buFont typeface="Wingdings" panose="05000000000000000000" pitchFamily="2" charset="2"/>
              <a:buChar char="§"/>
            </a:pPr>
            <a:r>
              <a:rPr lang="az-Latn-AZ" altLang="ru-RU" sz="1600" dirty="0"/>
              <a:t>Təşkilat və onun struktur bölmələrini, alt qurumlarını və şöbələrini yaratmaq imkanı</a:t>
            </a:r>
          </a:p>
          <a:p>
            <a:pPr>
              <a:lnSpc>
                <a:spcPct val="150000"/>
              </a:lnSpc>
              <a:buFont typeface="Wingdings" panose="05000000000000000000" pitchFamily="2" charset="2"/>
              <a:buChar char="§"/>
            </a:pPr>
            <a:r>
              <a:rPr lang="az-Latn-AZ" altLang="ru-RU" sz="1600" dirty="0"/>
              <a:t>Struktur dəyişikliklərinin izlənməsi imkanı</a:t>
            </a:r>
          </a:p>
          <a:p>
            <a:pPr>
              <a:lnSpc>
                <a:spcPct val="150000"/>
              </a:lnSpc>
              <a:buFont typeface="Wingdings" panose="05000000000000000000" pitchFamily="2" charset="2"/>
              <a:buChar char="§"/>
            </a:pPr>
            <a:r>
              <a:rPr lang="az-Latn-AZ" altLang="ru-RU" sz="1600" dirty="0"/>
              <a:t>Əməliyyatların struktur səviyyəsinə uyğun aparılması imkanı</a:t>
            </a:r>
          </a:p>
          <a:p>
            <a:pPr>
              <a:lnSpc>
                <a:spcPct val="150000"/>
              </a:lnSpc>
              <a:buFont typeface="Wingdings" panose="05000000000000000000" pitchFamily="2" charset="2"/>
              <a:buChar char="§"/>
            </a:pPr>
            <a:r>
              <a:rPr lang="az-Latn-AZ" altLang="ru-RU" sz="1600" dirty="0"/>
              <a:t>Hesabatların struktur səviyyəsinə uyğunluğu</a:t>
            </a:r>
            <a:endParaRPr lang="en-US" altLang="ru-RU" sz="1600" dirty="0"/>
          </a:p>
        </p:txBody>
      </p:sp>
      <p:cxnSp>
        <p:nvCxnSpPr>
          <p:cNvPr id="3" name="Straight Connector 2"/>
          <p:cNvCxnSpPr/>
          <p:nvPr/>
        </p:nvCxnSpPr>
        <p:spPr>
          <a:xfrm>
            <a:off x="3125595" y="6309320"/>
            <a:ext cx="6018405" cy="0"/>
          </a:xfrm>
          <a:prstGeom prst="line">
            <a:avLst/>
          </a:prstGeom>
          <a:ln w="38100">
            <a:solidFill>
              <a:srgbClr val="CFCFCF"/>
            </a:solidFill>
          </a:ln>
        </p:spPr>
        <p:style>
          <a:lnRef idx="1">
            <a:schemeClr val="accent1"/>
          </a:lnRef>
          <a:fillRef idx="0">
            <a:schemeClr val="accent1"/>
          </a:fillRef>
          <a:effectRef idx="0">
            <a:schemeClr val="accent1"/>
          </a:effectRef>
          <a:fontRef idx="minor">
            <a:schemeClr val="tx1"/>
          </a:fontRef>
        </p:style>
      </p:cxnSp>
      <p:pic>
        <p:nvPicPr>
          <p:cNvPr id="2" name="Slayd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527675" y="3224213"/>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advTm="22000"/>
    </mc:Choice>
    <mc:Fallback xmlns="">
      <p:transition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Title 1"/>
          <p:cNvSpPr>
            <a:spLocks noGrp="1"/>
          </p:cNvSpPr>
          <p:nvPr>
            <p:ph type="title"/>
          </p:nvPr>
        </p:nvSpPr>
        <p:spPr>
          <a:xfrm>
            <a:off x="1066800" y="44450"/>
            <a:ext cx="7934325" cy="762000"/>
          </a:xfrm>
          <a:noFill/>
        </p:spPr>
        <p:txBody>
          <a:bodyPr/>
          <a:lstStyle/>
          <a:p>
            <a:r>
              <a:rPr lang="az-Latn-AZ" altLang="ru-RU" sz="3200" b="1" dirty="0">
                <a:ea typeface="ヒラギノ角ゴ Pro W3"/>
                <a:cs typeface="ヒラギノ角ゴ Pro W3"/>
              </a:rPr>
              <a:t>SERP: Maliyyə hesabatları</a:t>
            </a:r>
            <a:br>
              <a:rPr lang="az-Latn-AZ" altLang="ru-RU" sz="3200" b="1" dirty="0">
                <a:ea typeface="ヒラギノ角ゴ Pro W3"/>
                <a:cs typeface="ヒラギノ角ゴ Pro W3"/>
              </a:rPr>
            </a:br>
            <a:r>
              <a:rPr lang="az-Latn-AZ" altLang="ru-RU" sz="2400" b="1" dirty="0">
                <a:ea typeface="ヒラギノ角ゴ Pro W3"/>
                <a:cs typeface="ヒラギノ角ゴ Pro W3"/>
              </a:rPr>
              <a:t>Konsalidə hesabatlar</a:t>
            </a:r>
          </a:p>
        </p:txBody>
      </p:sp>
      <p:sp>
        <p:nvSpPr>
          <p:cNvPr id="4" name="Content Placeholder 2"/>
          <p:cNvSpPr>
            <a:spLocks noGrp="1"/>
          </p:cNvSpPr>
          <p:nvPr>
            <p:ph idx="1"/>
          </p:nvPr>
        </p:nvSpPr>
        <p:spPr bwMode="auto">
          <a:xfrm>
            <a:off x="323528" y="4784892"/>
            <a:ext cx="8384613" cy="1193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50000"/>
              </a:lnSpc>
              <a:buFont typeface="Wingdings" panose="05000000000000000000" pitchFamily="2" charset="2"/>
              <a:buChar char="§"/>
            </a:pPr>
            <a:r>
              <a:rPr lang="az-Latn-AZ" altLang="ru-RU" sz="1800" dirty="0"/>
              <a:t>Həm əsas həm də tabe təşkilatlar üzrə Maliyyə nazirliyinə təqdim olunan rüblük və illik maliyyə hesabatlarının</a:t>
            </a:r>
            <a:r>
              <a:rPr lang="en-US" altLang="ru-RU" sz="1800" dirty="0"/>
              <a:t> </a:t>
            </a:r>
            <a:r>
              <a:rPr lang="en-US" altLang="ru-RU" sz="1800" dirty="0" err="1"/>
              <a:t>konsalid</a:t>
            </a:r>
            <a:r>
              <a:rPr lang="az-Latn-AZ" altLang="ru-RU" sz="1800" dirty="0"/>
              <a:t>ə olunmuş şəkildə və ayrılıqda alınması və  ixracı imkanı</a:t>
            </a:r>
          </a:p>
        </p:txBody>
      </p:sp>
      <p:pic>
        <p:nvPicPr>
          <p:cNvPr id="3" name="Şəkil 2">
            <a:extLst>
              <a:ext uri="{FF2B5EF4-FFF2-40B4-BE49-F238E27FC236}">
                <a16:creationId xmlns:a16="http://schemas.microsoft.com/office/drawing/2014/main" id="{48C19C93-DB86-415C-9F47-0C991EB37D9B}"/>
              </a:ext>
            </a:extLst>
          </p:cNvPr>
          <p:cNvPicPr>
            <a:picLocks noChangeAspect="1"/>
          </p:cNvPicPr>
          <p:nvPr/>
        </p:nvPicPr>
        <p:blipFill>
          <a:blip r:embed="rId5"/>
          <a:stretch>
            <a:fillRect/>
          </a:stretch>
        </p:blipFill>
        <p:spPr>
          <a:xfrm>
            <a:off x="35074" y="1124744"/>
            <a:ext cx="9073430" cy="3660148"/>
          </a:xfrm>
          <a:prstGeom prst="rect">
            <a:avLst/>
          </a:prstGeom>
        </p:spPr>
      </p:pic>
      <p:pic>
        <p:nvPicPr>
          <p:cNvPr id="8" name="Slayd 75">
            <a:hlinkClick r:id="" action="ppaction://media"/>
            <a:extLst>
              <a:ext uri="{FF2B5EF4-FFF2-40B4-BE49-F238E27FC236}">
                <a16:creationId xmlns:a16="http://schemas.microsoft.com/office/drawing/2014/main" id="{04F944EA-D6AC-4346-B4DB-DF2E9248960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275856" y="3456033"/>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Title 1"/>
          <p:cNvSpPr txBox="1">
            <a:spLocks/>
          </p:cNvSpPr>
          <p:nvPr/>
        </p:nvSpPr>
        <p:spPr bwMode="auto">
          <a:xfrm>
            <a:off x="971600" y="74712"/>
            <a:ext cx="7934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ru-RU" b="1" dirty="0">
                <a:solidFill>
                  <a:schemeClr val="bg1"/>
                </a:solidFill>
                <a:latin typeface="Arial" panose="020B0604020202020204" pitchFamily="34" charset="0"/>
                <a:ea typeface="ヒラギノ角ゴ Pro W3"/>
                <a:cs typeface="ヒラギノ角ゴ Pro W3"/>
              </a:rPr>
              <a:t>SERP: Kadr üzrə analitik hesabatlar (BI)</a:t>
            </a:r>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74713"/>
            <a:ext cx="9144000" cy="5218583"/>
          </a:xfrm>
          <a:prstGeom prst="rect">
            <a:avLst/>
          </a:prstGeom>
        </p:spPr>
      </p:pic>
      <p:pic>
        <p:nvPicPr>
          <p:cNvPr id="4" name="Slayd 76_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744788" y="4560888"/>
            <a:ext cx="609600" cy="609600"/>
          </a:xfrm>
          <a:prstGeom prst="rect">
            <a:avLst/>
          </a:prstGeom>
        </p:spPr>
      </p:pic>
    </p:spTree>
    <p:extLst>
      <p:ext uri="{BB962C8B-B14F-4D97-AF65-F5344CB8AC3E}">
        <p14:creationId xmlns:p14="http://schemas.microsoft.com/office/powerpoint/2010/main" val="840308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txBox="1">
            <a:spLocks/>
          </p:cNvSpPr>
          <p:nvPr/>
        </p:nvSpPr>
        <p:spPr bwMode="auto">
          <a:xfrm>
            <a:off x="1043608" y="74712"/>
            <a:ext cx="7934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z-Latn-AZ" altLang="ru-RU" b="1" dirty="0">
                <a:solidFill>
                  <a:schemeClr val="bg1"/>
                </a:solidFill>
                <a:latin typeface="Arial" panose="020B0604020202020204" pitchFamily="34" charset="0"/>
                <a:ea typeface="ヒラギノ角ゴ Pro W3"/>
                <a:cs typeface="ヒラギノ角ゴ Pro W3"/>
              </a:rPr>
              <a:t>SERP: Kadr üzrə analitik hesabatlar (BI)</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0800" b="5201"/>
          <a:stretch/>
        </p:blipFill>
        <p:spPr>
          <a:xfrm>
            <a:off x="0" y="980728"/>
            <a:ext cx="9144000" cy="51125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altLang="ru-RU" sz="3200" b="1" dirty="0">
                <a:ea typeface="ヒラギノ角ゴ Pro W3"/>
                <a:cs typeface="ヒラギノ角ゴ Pro W3"/>
              </a:rPr>
              <a:t>SERP: </a:t>
            </a:r>
            <a:r>
              <a:rPr lang="az-Latn-AZ" sz="3200" b="1" dirty="0"/>
              <a:t>İşçilərin cinsinə görə paylanması</a:t>
            </a:r>
            <a:endParaRPr lang="en-US" sz="3200" b="1"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0424" b="5577"/>
          <a:stretch/>
        </p:blipFill>
        <p:spPr>
          <a:xfrm>
            <a:off x="0" y="929928"/>
            <a:ext cx="9144000" cy="5379392"/>
          </a:xfrm>
        </p:spPr>
      </p:pic>
    </p:spTree>
    <p:extLst>
      <p:ext uri="{BB962C8B-B14F-4D97-AF65-F5344CB8AC3E}">
        <p14:creationId xmlns:p14="http://schemas.microsoft.com/office/powerpoint/2010/main" val="210877209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832" y="-14512"/>
            <a:ext cx="8461604" cy="1023144"/>
          </a:xfrm>
        </p:spPr>
        <p:txBody>
          <a:bodyPr/>
          <a:lstStyle/>
          <a:p>
            <a:r>
              <a:rPr lang="az-Latn-AZ" altLang="ru-RU" sz="2800" b="1" dirty="0">
                <a:ea typeface="ヒラギノ角ゴ Pro W3"/>
                <a:cs typeface="ヒラギノ角ゴ Pro W3"/>
              </a:rPr>
              <a:t>SERP: </a:t>
            </a:r>
            <a:r>
              <a:rPr lang="az-Latn-AZ" sz="2800" b="1" dirty="0"/>
              <a:t>Ümumi məlumatlara görə say tərkibi(BI)</a:t>
            </a:r>
            <a:endParaRPr lang="en-US" sz="2800" b="1"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401" b="3800"/>
          <a:stretch/>
        </p:blipFill>
        <p:spPr>
          <a:xfrm>
            <a:off x="-5137" y="908720"/>
            <a:ext cx="9144000" cy="5328592"/>
          </a:xfrm>
          <a:prstGeom prst="rect">
            <a:avLst/>
          </a:prstGeom>
        </p:spPr>
      </p:pic>
    </p:spTree>
    <p:extLst>
      <p:ext uri="{BB962C8B-B14F-4D97-AF65-F5344CB8AC3E}">
        <p14:creationId xmlns:p14="http://schemas.microsoft.com/office/powerpoint/2010/main" val="153927977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01600"/>
            <a:ext cx="8352928" cy="762000"/>
          </a:xfrm>
        </p:spPr>
        <p:txBody>
          <a:bodyPr/>
          <a:lstStyle/>
          <a:p>
            <a:r>
              <a:rPr lang="az-Latn-AZ" altLang="ru-RU" sz="2800" b="1" dirty="0">
                <a:ea typeface="ヒラギノ角ゴ Pro W3"/>
                <a:cs typeface="ヒラギノ角ゴ Pro W3"/>
              </a:rPr>
              <a:t>SERP: </a:t>
            </a:r>
            <a:r>
              <a:rPr lang="az-Latn-AZ" sz="2800" b="1" dirty="0"/>
              <a:t>Ümumi məlumatlara görə say tərkibi(BI)</a:t>
            </a:r>
            <a:endParaRPr lang="en-US" sz="2800" b="1"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401" b="5201"/>
          <a:stretch/>
        </p:blipFill>
        <p:spPr>
          <a:xfrm>
            <a:off x="0" y="1412776"/>
            <a:ext cx="9144000" cy="4392488"/>
          </a:xfrm>
          <a:prstGeom prst="rect">
            <a:avLst/>
          </a:prstGeom>
        </p:spPr>
      </p:pic>
    </p:spTree>
    <p:extLst>
      <p:ext uri="{BB962C8B-B14F-4D97-AF65-F5344CB8AC3E}">
        <p14:creationId xmlns:p14="http://schemas.microsoft.com/office/powerpoint/2010/main" val="22525541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altLang="ru-RU" sz="3200" b="1" dirty="0">
                <a:ea typeface="ヒラギノ角ゴ Pro W3"/>
                <a:cs typeface="ヒラギノ角ゴ Pro W3"/>
              </a:rPr>
              <a:t>SERP: </a:t>
            </a:r>
            <a:r>
              <a:rPr lang="az-Latn-AZ" sz="3200" b="1" dirty="0"/>
              <a:t>Gender paylanması</a:t>
            </a:r>
            <a:endParaRPr lang="en-US" sz="3200" b="1"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0424" r="34814" b="5577"/>
          <a:stretch/>
        </p:blipFill>
        <p:spPr>
          <a:xfrm>
            <a:off x="8755" y="929927"/>
            <a:ext cx="9135245" cy="5447535"/>
          </a:xfrm>
        </p:spPr>
      </p:pic>
    </p:spTree>
    <p:extLst>
      <p:ext uri="{BB962C8B-B14F-4D97-AF65-F5344CB8AC3E}">
        <p14:creationId xmlns:p14="http://schemas.microsoft.com/office/powerpoint/2010/main" val="18207620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altLang="ru-RU" sz="3200" b="1" dirty="0">
                <a:ea typeface="ヒラギノ角ゴ Pro W3"/>
                <a:cs typeface="ヒラギノ角ゴ Pro W3"/>
              </a:rPr>
              <a:t>SERP: </a:t>
            </a:r>
            <a:r>
              <a:rPr lang="az-Latn-AZ" sz="3200" b="1" dirty="0"/>
              <a:t>Ştat vahidlərinin paylanması</a:t>
            </a:r>
            <a:endParaRPr lang="en-US" sz="3200" b="1"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0424" b="5577"/>
          <a:stretch/>
        </p:blipFill>
        <p:spPr>
          <a:xfrm>
            <a:off x="11584" y="901700"/>
            <a:ext cx="9132416" cy="5191596"/>
          </a:xfrm>
        </p:spPr>
      </p:pic>
    </p:spTree>
    <p:extLst>
      <p:ext uri="{BB962C8B-B14F-4D97-AF65-F5344CB8AC3E}">
        <p14:creationId xmlns:p14="http://schemas.microsoft.com/office/powerpoint/2010/main" val="29479520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altLang="ru-RU" sz="3200" b="1" dirty="0">
                <a:ea typeface="ヒラギノ角ゴ Pro W3"/>
                <a:cs typeface="ヒラギノ角ゴ Pro W3"/>
              </a:rPr>
              <a:t>SERP: </a:t>
            </a:r>
            <a:r>
              <a:rPr lang="az-Latn-AZ" sz="3200" b="1" dirty="0"/>
              <a:t>Müxtəlif meyarlar üzrə dinamika</a:t>
            </a:r>
            <a:endParaRPr lang="en-US" sz="3200" b="1"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0424" r="51773" b="5577"/>
          <a:stretch/>
        </p:blipFill>
        <p:spPr>
          <a:xfrm>
            <a:off x="18504" y="889248"/>
            <a:ext cx="9125496" cy="5168550"/>
          </a:xfrm>
        </p:spPr>
      </p:pic>
    </p:spTree>
    <p:extLst>
      <p:ext uri="{BB962C8B-B14F-4D97-AF65-F5344CB8AC3E}">
        <p14:creationId xmlns:p14="http://schemas.microsoft.com/office/powerpoint/2010/main" val="28305343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899542" y="44624"/>
            <a:ext cx="8496994" cy="762000"/>
          </a:xfrm>
          <a:noFill/>
        </p:spPr>
        <p:txBody>
          <a:bodyPr/>
          <a:lstStyle/>
          <a:p>
            <a:r>
              <a:rPr lang="az-Latn-AZ" altLang="ru-RU" sz="3100" b="1" dirty="0">
                <a:ea typeface="ヒラギノ角ゴ Pro W3"/>
                <a:cs typeface="ヒラギノ角ゴ Pro W3"/>
              </a:rPr>
              <a:t>SERP: Maliyyə üzrə analitik hesabatlar (BI)</a:t>
            </a:r>
          </a:p>
        </p:txBody>
      </p:sp>
      <p:pic>
        <p:nvPicPr>
          <p:cNvPr id="2" name="Picture 1"/>
          <p:cNvPicPr>
            <a:picLocks noChangeAspect="1"/>
          </p:cNvPicPr>
          <p:nvPr/>
        </p:nvPicPr>
        <p:blipFill rotWithShape="1">
          <a:blip r:embed="rId2"/>
          <a:srcRect t="7160"/>
          <a:stretch/>
        </p:blipFill>
        <p:spPr>
          <a:xfrm>
            <a:off x="14514" y="908720"/>
            <a:ext cx="9129486" cy="547260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z-Latn-AZ" sz="3200" b="1" dirty="0"/>
              <a:t>SERP: Müəssisənin rekvizitləri</a:t>
            </a:r>
            <a:endParaRPr lang="ru-RU" sz="3200" b="1" dirty="0"/>
          </a:p>
        </p:txBody>
      </p:sp>
      <p:sp>
        <p:nvSpPr>
          <p:cNvPr id="5" name="Content Placeholder 4"/>
          <p:cNvSpPr>
            <a:spLocks noGrp="1"/>
          </p:cNvSpPr>
          <p:nvPr>
            <p:ph idx="1"/>
          </p:nvPr>
        </p:nvSpPr>
        <p:spPr bwMode="auto">
          <a:xfrm>
            <a:off x="107504" y="1412776"/>
            <a:ext cx="2483768" cy="388879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50000"/>
              </a:lnSpc>
              <a:buFont typeface="Wingdings" panose="05000000000000000000" pitchFamily="2" charset="2"/>
              <a:buChar char="§"/>
            </a:pPr>
            <a:r>
              <a:rPr lang="az-Latn-AZ" altLang="ru-RU" sz="1600" dirty="0"/>
              <a:t>Müəssisənin rekvizitlərinin qeyd edilməsi və saxlanması imkanı</a:t>
            </a:r>
          </a:p>
          <a:p>
            <a:pPr>
              <a:lnSpc>
                <a:spcPct val="150000"/>
              </a:lnSpc>
              <a:buFont typeface="Wingdings" panose="05000000000000000000" pitchFamily="2" charset="2"/>
              <a:buChar char="§"/>
            </a:pPr>
            <a:r>
              <a:rPr lang="az-Latn-AZ" altLang="ru-RU" sz="1600" dirty="0"/>
              <a:t>Müəssisə rekvizitlərinin əsas hesabatlara avtomatik generasiyası imkanı</a:t>
            </a:r>
          </a:p>
          <a:p>
            <a:pPr>
              <a:lnSpc>
                <a:spcPct val="150000"/>
              </a:lnSpc>
              <a:buFont typeface="Wingdings" panose="05000000000000000000" pitchFamily="2" charset="2"/>
              <a:buChar char="§"/>
            </a:pPr>
            <a:endParaRPr lang="en-US" altLang="ru-RU" sz="1600" dirty="0"/>
          </a:p>
        </p:txBody>
      </p:sp>
      <p:pic>
        <p:nvPicPr>
          <p:cNvPr id="4" name="Picture 3"/>
          <p:cNvPicPr>
            <a:picLocks noChangeAspect="1"/>
          </p:cNvPicPr>
          <p:nvPr/>
        </p:nvPicPr>
        <p:blipFill rotWithShape="1">
          <a:blip r:embed="rId5"/>
          <a:srcRect l="16138" t="275" r="24892" b="38718"/>
          <a:stretch/>
        </p:blipFill>
        <p:spPr>
          <a:xfrm>
            <a:off x="2849141" y="1054100"/>
            <a:ext cx="6213673" cy="4101951"/>
          </a:xfrm>
          <a:prstGeom prst="rect">
            <a:avLst/>
          </a:prstGeom>
          <a:ln w="12700">
            <a:solidFill>
              <a:schemeClr val="tx2"/>
            </a:solidFill>
          </a:ln>
        </p:spPr>
      </p:pic>
      <p:pic>
        <p:nvPicPr>
          <p:cNvPr id="6" name="Picture 5"/>
          <p:cNvPicPr>
            <a:picLocks noChangeAspect="1"/>
          </p:cNvPicPr>
          <p:nvPr/>
        </p:nvPicPr>
        <p:blipFill rotWithShape="1">
          <a:blip r:embed="rId5"/>
          <a:srcRect l="49454" t="76151" r="34145" b="18495"/>
          <a:stretch/>
        </p:blipFill>
        <p:spPr>
          <a:xfrm>
            <a:off x="5091881" y="4796011"/>
            <a:ext cx="1728192" cy="360040"/>
          </a:xfrm>
          <a:prstGeom prst="rect">
            <a:avLst/>
          </a:prstGeom>
        </p:spPr>
      </p:pic>
      <p:pic>
        <p:nvPicPr>
          <p:cNvPr id="3" name="Slayd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886075" y="2632075"/>
            <a:ext cx="609600" cy="609600"/>
          </a:xfrm>
          <a:prstGeom prst="rect">
            <a:avLst/>
          </a:prstGeom>
        </p:spPr>
      </p:pic>
    </p:spTree>
    <p:extLst>
      <p:ext uri="{BB962C8B-B14F-4D97-AF65-F5344CB8AC3E}">
        <p14:creationId xmlns:p14="http://schemas.microsoft.com/office/powerpoint/2010/main" val="3864197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971550" y="74613"/>
            <a:ext cx="8353425" cy="762000"/>
          </a:xfrm>
          <a:noFill/>
        </p:spPr>
        <p:txBody>
          <a:bodyPr/>
          <a:lstStyle/>
          <a:p>
            <a:r>
              <a:rPr lang="az-Latn-AZ" altLang="ru-RU" sz="3100" b="1" dirty="0">
                <a:ea typeface="ヒラギノ角ゴ Pro W3"/>
                <a:cs typeface="ヒラギノ角ゴ Pro W3"/>
              </a:rPr>
              <a:t>SERP: Maliyyə üzrə analitik hesabatlar (BI)</a:t>
            </a:r>
          </a:p>
        </p:txBody>
      </p:sp>
      <p:pic>
        <p:nvPicPr>
          <p:cNvPr id="7373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052513"/>
            <a:ext cx="8928100"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971550" y="33338"/>
            <a:ext cx="8280970" cy="762000"/>
          </a:xfrm>
          <a:noFill/>
        </p:spPr>
        <p:txBody>
          <a:bodyPr/>
          <a:lstStyle/>
          <a:p>
            <a:r>
              <a:rPr lang="az-Latn-AZ" altLang="ru-RU" sz="3100" b="1" dirty="0">
                <a:ea typeface="ヒラギノ角ゴ Pro W3"/>
                <a:cs typeface="ヒラギノ角ゴ Pro W3"/>
              </a:rPr>
              <a:t>SERP: Maliyyə üzrə analitik hesabatlar (BI)</a:t>
            </a:r>
          </a:p>
        </p:txBody>
      </p:sp>
      <p:pic>
        <p:nvPicPr>
          <p:cNvPr id="3" name="Picture 2"/>
          <p:cNvPicPr>
            <a:picLocks noChangeAspect="1"/>
          </p:cNvPicPr>
          <p:nvPr/>
        </p:nvPicPr>
        <p:blipFill rotWithShape="1">
          <a:blip r:embed="rId2"/>
          <a:srcRect t="7160" b="31521"/>
          <a:stretch/>
        </p:blipFill>
        <p:spPr>
          <a:xfrm>
            <a:off x="0" y="929928"/>
            <a:ext cx="9144000" cy="5256584"/>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62803" y="44624"/>
            <a:ext cx="8208912" cy="762000"/>
          </a:xfrm>
          <a:noFill/>
        </p:spPr>
        <p:txBody>
          <a:bodyPr/>
          <a:lstStyle/>
          <a:p>
            <a:r>
              <a:rPr lang="az-Latn-AZ" altLang="ru-RU" sz="3100" b="1" dirty="0">
                <a:ea typeface="ヒラギノ角ゴ Pro W3"/>
                <a:cs typeface="ヒラギノ角ゴ Pro W3"/>
              </a:rPr>
              <a:t>SERP: Maliyyə üzrə analitik hesabatlar (BI)</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3600"/>
            <a:ext cx="9144000" cy="5549710"/>
          </a:xfrm>
          <a:prstGeom prst="rect">
            <a:avLst/>
          </a:prstGeom>
        </p:spPr>
      </p:pic>
    </p:spTree>
    <p:extLst>
      <p:ext uri="{BB962C8B-B14F-4D97-AF65-F5344CB8AC3E}">
        <p14:creationId xmlns:p14="http://schemas.microsoft.com/office/powerpoint/2010/main" val="20032401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itle 1"/>
          <p:cNvSpPr>
            <a:spLocks noGrp="1"/>
          </p:cNvSpPr>
          <p:nvPr>
            <p:ph type="ctrTitle"/>
          </p:nvPr>
        </p:nvSpPr>
        <p:spPr>
          <a:xfrm>
            <a:off x="3419475" y="2033588"/>
            <a:ext cx="5905500" cy="762000"/>
          </a:xfrm>
        </p:spPr>
        <p:txBody>
          <a:bodyPr anchor="t"/>
          <a:lstStyle/>
          <a:p>
            <a:pPr eaLnBrk="1" hangingPunct="1"/>
            <a:r>
              <a:rPr lang="az-Latn-AZ" altLang="az-Latn-AZ" sz="2800" b="1">
                <a:solidFill>
                  <a:schemeClr val="bg1"/>
                </a:solidFill>
              </a:rPr>
              <a:t>Diqqətinizə görə təşəkkür edirik!</a:t>
            </a:r>
            <a:endParaRPr lang="ru-RU" altLang="az-Latn-AZ" sz="2800" b="1" dirty="0">
              <a:solidFill>
                <a:schemeClr val="bg1"/>
              </a:solidFill>
            </a:endParaRPr>
          </a:p>
        </p:txBody>
      </p:sp>
      <p:sp>
        <p:nvSpPr>
          <p:cNvPr id="79876" name="Text Box 7"/>
          <p:cNvSpPr>
            <a:spLocks noGrp="1" noChangeArrowheads="1"/>
          </p:cNvSpPr>
          <p:nvPr>
            <p:ph type="subTitle" idx="1"/>
          </p:nvPr>
        </p:nvSpPr>
        <p:spPr>
          <a:xfrm>
            <a:off x="6516688" y="5084763"/>
            <a:ext cx="2519362" cy="1385887"/>
          </a:xfrm>
        </p:spPr>
        <p:txBody>
          <a:bodyPr>
            <a:spAutoFit/>
          </a:bodyPr>
          <a:lstStyle/>
          <a:p>
            <a:pPr>
              <a:spcBef>
                <a:spcPct val="0"/>
              </a:spcBef>
            </a:pPr>
            <a:r>
              <a:rPr lang="az-Latn-AZ" altLang="ru-RU" sz="1200" dirty="0">
                <a:solidFill>
                  <a:schemeClr val="bg1"/>
                </a:solidFill>
              </a:rPr>
              <a:t>B. Vahabzadə</a:t>
            </a:r>
            <a:r>
              <a:rPr lang="en-US" altLang="ru-RU" sz="1200" dirty="0">
                <a:solidFill>
                  <a:schemeClr val="bg1"/>
                </a:solidFill>
              </a:rPr>
              <a:t> </a:t>
            </a:r>
            <a:r>
              <a:rPr lang="az-Latn-AZ" altLang="ru-RU" sz="1200" dirty="0">
                <a:solidFill>
                  <a:schemeClr val="bg1"/>
                </a:solidFill>
              </a:rPr>
              <a:t>küç</a:t>
            </a:r>
            <a:r>
              <a:rPr lang="en-US" altLang="ru-RU" sz="1200" dirty="0">
                <a:solidFill>
                  <a:schemeClr val="bg1"/>
                </a:solidFill>
              </a:rPr>
              <a:t>.</a:t>
            </a:r>
            <a:r>
              <a:rPr lang="az-Latn-AZ" altLang="ru-RU" sz="1200" dirty="0">
                <a:solidFill>
                  <a:schemeClr val="bg1"/>
                </a:solidFill>
              </a:rPr>
              <a:t>, 68, </a:t>
            </a:r>
            <a:r>
              <a:rPr lang="en-US" altLang="ru-RU" sz="1200" dirty="0">
                <a:solidFill>
                  <a:schemeClr val="bg1"/>
                </a:solidFill>
              </a:rPr>
              <a:t>AZ1141</a:t>
            </a:r>
            <a:r>
              <a:rPr lang="az-Latn-AZ" altLang="ru-RU" sz="1200" dirty="0">
                <a:solidFill>
                  <a:schemeClr val="bg1"/>
                </a:solidFill>
              </a:rPr>
              <a:t>,</a:t>
            </a:r>
          </a:p>
          <a:p>
            <a:pPr>
              <a:spcBef>
                <a:spcPct val="0"/>
              </a:spcBef>
            </a:pPr>
            <a:r>
              <a:rPr lang="en-US" altLang="ru-RU" sz="1200" dirty="0" err="1">
                <a:solidFill>
                  <a:schemeClr val="bg1"/>
                </a:solidFill>
              </a:rPr>
              <a:t>Bak</a:t>
            </a:r>
            <a:r>
              <a:rPr lang="az-Latn-AZ" altLang="ru-RU" sz="1200" dirty="0">
                <a:solidFill>
                  <a:schemeClr val="bg1"/>
                </a:solidFill>
              </a:rPr>
              <a:t>ı</a:t>
            </a:r>
            <a:r>
              <a:rPr lang="en-US" altLang="ru-RU" sz="1200" dirty="0">
                <a:solidFill>
                  <a:schemeClr val="bg1"/>
                </a:solidFill>
              </a:rPr>
              <a:t>, </a:t>
            </a:r>
            <a:r>
              <a:rPr lang="en-US" altLang="ru-RU" sz="1200" dirty="0" err="1">
                <a:solidFill>
                  <a:schemeClr val="bg1"/>
                </a:solidFill>
              </a:rPr>
              <a:t>Az</a:t>
            </a:r>
            <a:r>
              <a:rPr lang="az-Latn-AZ" altLang="ru-RU" sz="1200" dirty="0">
                <a:solidFill>
                  <a:schemeClr val="bg1"/>
                </a:solidFill>
              </a:rPr>
              <a:t>ərbaycan</a:t>
            </a:r>
          </a:p>
          <a:p>
            <a:pPr>
              <a:spcBef>
                <a:spcPct val="0"/>
              </a:spcBef>
            </a:pPr>
            <a:endParaRPr lang="az-Latn-AZ" altLang="ru-RU" sz="1200" dirty="0">
              <a:solidFill>
                <a:schemeClr val="bg1"/>
              </a:solidFill>
            </a:endParaRPr>
          </a:p>
          <a:p>
            <a:pPr>
              <a:spcBef>
                <a:spcPct val="0"/>
              </a:spcBef>
            </a:pPr>
            <a:r>
              <a:rPr lang="az-Latn-AZ" altLang="ru-RU" sz="1200" dirty="0">
                <a:solidFill>
                  <a:schemeClr val="bg1"/>
                </a:solidFill>
              </a:rPr>
              <a:t>Tel</a:t>
            </a:r>
            <a:r>
              <a:rPr lang="en-US" altLang="ru-RU" sz="1200" dirty="0">
                <a:solidFill>
                  <a:schemeClr val="bg1"/>
                </a:solidFill>
              </a:rPr>
              <a:t>:	     </a:t>
            </a:r>
            <a:r>
              <a:rPr lang="az-Latn-AZ" altLang="ru-RU" sz="1200" dirty="0">
                <a:solidFill>
                  <a:schemeClr val="bg1"/>
                </a:solidFill>
              </a:rPr>
              <a:t>           </a:t>
            </a:r>
            <a:r>
              <a:rPr lang="en-US" altLang="ru-RU" sz="1200" dirty="0">
                <a:solidFill>
                  <a:schemeClr val="bg1"/>
                </a:solidFill>
              </a:rPr>
              <a:t>(994 12) 510 11</a:t>
            </a:r>
            <a:r>
              <a:rPr lang="az-Latn-AZ" altLang="ru-RU" sz="1200" dirty="0">
                <a:solidFill>
                  <a:schemeClr val="bg1"/>
                </a:solidFill>
              </a:rPr>
              <a:t> </a:t>
            </a:r>
            <a:r>
              <a:rPr lang="en-US" altLang="ru-RU" sz="1200" dirty="0">
                <a:solidFill>
                  <a:schemeClr val="bg1"/>
                </a:solidFill>
              </a:rPr>
              <a:t>00</a:t>
            </a:r>
          </a:p>
          <a:p>
            <a:pPr>
              <a:spcBef>
                <a:spcPct val="0"/>
              </a:spcBef>
            </a:pPr>
            <a:r>
              <a:rPr lang="en-US" altLang="ru-RU" sz="1200" dirty="0">
                <a:solidFill>
                  <a:schemeClr val="bg1"/>
                </a:solidFill>
              </a:rPr>
              <a:t>Fax:	     </a:t>
            </a:r>
            <a:r>
              <a:rPr lang="az-Latn-AZ" altLang="ru-RU" sz="1200" dirty="0">
                <a:solidFill>
                  <a:schemeClr val="bg1"/>
                </a:solidFill>
              </a:rPr>
              <a:t>           </a:t>
            </a:r>
            <a:r>
              <a:rPr lang="en-US" altLang="ru-RU" sz="1200" dirty="0">
                <a:solidFill>
                  <a:schemeClr val="bg1"/>
                </a:solidFill>
              </a:rPr>
              <a:t>(994 12) 49</a:t>
            </a:r>
            <a:r>
              <a:rPr lang="az-Latn-AZ" altLang="ru-RU" sz="1200" dirty="0">
                <a:solidFill>
                  <a:schemeClr val="bg1"/>
                </a:solidFill>
              </a:rPr>
              <a:t>7</a:t>
            </a:r>
            <a:r>
              <a:rPr lang="en-US" altLang="ru-RU" sz="1200" dirty="0">
                <a:solidFill>
                  <a:schemeClr val="bg1"/>
                </a:solidFill>
              </a:rPr>
              <a:t> </a:t>
            </a:r>
            <a:r>
              <a:rPr lang="az-Latn-AZ" altLang="ru-RU" sz="1200" dirty="0">
                <a:solidFill>
                  <a:schemeClr val="bg1"/>
                </a:solidFill>
              </a:rPr>
              <a:t>51 96</a:t>
            </a:r>
            <a:endParaRPr lang="en-US" altLang="ru-RU" sz="1200" dirty="0">
              <a:solidFill>
                <a:schemeClr val="bg1"/>
              </a:solidFill>
            </a:endParaRPr>
          </a:p>
          <a:p>
            <a:pPr>
              <a:spcBef>
                <a:spcPct val="0"/>
              </a:spcBef>
            </a:pPr>
            <a:r>
              <a:rPr lang="en-US" altLang="ru-RU" sz="1200" dirty="0">
                <a:solidFill>
                  <a:schemeClr val="bg1"/>
                </a:solidFill>
              </a:rPr>
              <a:t>E-mail:	    info@sinam.net</a:t>
            </a:r>
          </a:p>
          <a:p>
            <a:pPr>
              <a:spcBef>
                <a:spcPct val="0"/>
              </a:spcBef>
            </a:pPr>
            <a:r>
              <a:rPr lang="en-US" altLang="ru-RU" sz="1200" dirty="0">
                <a:solidFill>
                  <a:schemeClr val="bg1"/>
                </a:solidFill>
              </a:rPr>
              <a:t>URL:	    www.sinam.net</a:t>
            </a:r>
            <a:endParaRPr lang="ru-RU" altLang="ru-RU" sz="1200" dirty="0">
              <a:solidFill>
                <a:schemeClr val="bg1"/>
              </a:solidFill>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az-Latn-AZ" sz="3200" b="1" dirty="0"/>
              <a:t>SERP: İstifadəçilər</a:t>
            </a:r>
            <a:endParaRPr lang="ru-RU" sz="3200" b="1" dirty="0"/>
          </a:p>
        </p:txBody>
      </p:sp>
      <p:pic>
        <p:nvPicPr>
          <p:cNvPr id="22532" name="Picture 5"/>
          <p:cNvPicPr>
            <a:picLocks noChangeAspect="1"/>
          </p:cNvPicPr>
          <p:nvPr/>
        </p:nvPicPr>
        <p:blipFill rotWithShape="1">
          <a:blip r:embed="rId5">
            <a:extLst>
              <a:ext uri="{28A0092B-C50C-407E-A947-70E740481C1C}">
                <a14:useLocalDpi xmlns:a14="http://schemas.microsoft.com/office/drawing/2010/main" val="0"/>
              </a:ext>
            </a:extLst>
          </a:blip>
          <a:srcRect l="16065" t="9302" b="3112"/>
          <a:stretch/>
        </p:blipFill>
        <p:spPr bwMode="auto">
          <a:xfrm>
            <a:off x="2627784" y="936525"/>
            <a:ext cx="6516216" cy="544480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 name="Content Placeholder 4"/>
          <p:cNvSpPr txBox="1">
            <a:spLocks/>
          </p:cNvSpPr>
          <p:nvPr/>
        </p:nvSpPr>
        <p:spPr bwMode="auto">
          <a:xfrm>
            <a:off x="0" y="1268760"/>
            <a:ext cx="2483768"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nSpc>
                <a:spcPct val="150000"/>
              </a:lnSpc>
              <a:spcBef>
                <a:spcPct val="20000"/>
              </a:spcBef>
              <a:buFont typeface="Arial" panose="020B0604020202020204" pitchFamily="34" charset="0"/>
              <a:buChar char="•"/>
              <a:defRPr sz="1800" baseline="0">
                <a:solidFill>
                  <a:srgbClr val="000066"/>
                </a:solidFill>
                <a:latin typeface="Arial" pitchFamily="34" charset="0"/>
              </a:defRPr>
            </a:lvl1pPr>
            <a:lvl2pPr marL="742950" indent="-285750">
              <a:spcBef>
                <a:spcPct val="20000"/>
              </a:spcBef>
              <a:buFont typeface="Arial" panose="020B0604020202020204" pitchFamily="34" charset="0"/>
              <a:buChar char="–"/>
              <a:defRPr sz="2800">
                <a:latin typeface="+mn-lt"/>
              </a:defRPr>
            </a:lvl2pPr>
            <a:lvl3pPr marL="1143000" indent="-228600">
              <a:spcBef>
                <a:spcPct val="20000"/>
              </a:spcBef>
              <a:buFont typeface="Arial" panose="020B0604020202020204" pitchFamily="34" charset="0"/>
              <a:buChar char="•"/>
              <a:defRPr sz="2400">
                <a:latin typeface="+mn-lt"/>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buFont typeface="Wingdings" panose="05000000000000000000" pitchFamily="2" charset="2"/>
              <a:buChar char="§"/>
            </a:pPr>
            <a:r>
              <a:rPr lang="az-Latn-AZ" altLang="ru-RU" sz="1600" dirty="0"/>
              <a:t>Müəssisənin struktur bölmələri üzrə istifadəçi yaratmaq imkanı</a:t>
            </a:r>
          </a:p>
          <a:p>
            <a:pPr>
              <a:buFont typeface="Wingdings" panose="05000000000000000000" pitchFamily="2" charset="2"/>
              <a:buChar char="§"/>
            </a:pPr>
            <a:r>
              <a:rPr lang="az-Latn-AZ" altLang="ru-RU" sz="1600" dirty="0"/>
              <a:t>Müəssisənin işçilərinin vəzifələrinə uyğun olaraq istifadəçilər yaratmaq imkanı</a:t>
            </a:r>
          </a:p>
          <a:p>
            <a:pPr>
              <a:buFont typeface="Wingdings" panose="05000000000000000000" pitchFamily="2" charset="2"/>
              <a:buChar char="§"/>
            </a:pPr>
            <a:r>
              <a:rPr lang="az-Latn-AZ" altLang="ru-RU" sz="1600" dirty="0"/>
              <a:t>Yaradılmış istifadəçilər üzrə işə nəzarət imkanı</a:t>
            </a:r>
          </a:p>
          <a:p>
            <a:pPr>
              <a:buFont typeface="Wingdings" panose="05000000000000000000" pitchFamily="2" charset="2"/>
              <a:buChar char="§"/>
            </a:pPr>
            <a:endParaRPr lang="en-US" altLang="ru-RU" sz="1600" dirty="0"/>
          </a:p>
        </p:txBody>
      </p:sp>
      <p:pic>
        <p:nvPicPr>
          <p:cNvPr id="2" name="Slayd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243138" y="2497138"/>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0.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8.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9.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0.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8.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9.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0.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9904</TotalTime>
  <Words>1897</Words>
  <Application>Microsoft Office PowerPoint</Application>
  <PresentationFormat>Ekranda Göstər (4:3)</PresentationFormat>
  <Paragraphs>311</Paragraphs>
  <Slides>83</Slides>
  <Notes>7</Notes>
  <HiddenSlides>0</HiddenSlides>
  <MMClips>62</MMClips>
  <ScaleCrop>false</ScaleCrop>
  <HeadingPairs>
    <vt:vector size="6" baseType="variant">
      <vt:variant>
        <vt:lpstr>İstifadə olunmuş Şriftlər</vt:lpstr>
      </vt:variant>
      <vt:variant>
        <vt:i4>3</vt:i4>
      </vt:variant>
      <vt:variant>
        <vt:lpstr>Mövzu</vt:lpstr>
      </vt:variant>
      <vt:variant>
        <vt:i4>1</vt:i4>
      </vt:variant>
      <vt:variant>
        <vt:lpstr>Slayd Başlıqları</vt:lpstr>
      </vt:variant>
      <vt:variant>
        <vt:i4>83</vt:i4>
      </vt:variant>
    </vt:vector>
  </HeadingPairs>
  <TitlesOfParts>
    <vt:vector size="87" baseType="lpstr">
      <vt:lpstr>Arial</vt:lpstr>
      <vt:lpstr>Calibri</vt:lpstr>
      <vt:lpstr>Wingdings</vt:lpstr>
      <vt:lpstr>Тема Office</vt:lpstr>
      <vt:lpstr>PowerPoint Təqdimatı</vt:lpstr>
      <vt:lpstr>Sistemin tarixçəsi</vt:lpstr>
      <vt:lpstr>SERP sisteminin üstünlükləri 1/2</vt:lpstr>
      <vt:lpstr>SERP sisteminin üstünlükləri 2/2</vt:lpstr>
      <vt:lpstr>SERP-in arxitekturası</vt:lpstr>
      <vt:lpstr>SERP sisteminin funksionallıqları</vt:lpstr>
      <vt:lpstr>PowerPoint Təqdimatı</vt:lpstr>
      <vt:lpstr>SERP: Müəssisənin rekvizitləri</vt:lpstr>
      <vt:lpstr>SERP: İstifadəçilər</vt:lpstr>
      <vt:lpstr>SERP: Özünə xidmət</vt:lpstr>
      <vt:lpstr>SERP: Hüquq və Səlahiyyətlər</vt:lpstr>
      <vt:lpstr>PowerPoint Təqdimatı</vt:lpstr>
      <vt:lpstr>PowerPoint Təqdimatı</vt:lpstr>
      <vt:lpstr>SERP: İşçinin stajı</vt:lpstr>
      <vt:lpstr>SERP: Əmək haqqı</vt:lpstr>
      <vt:lpstr>SERP: Əlavə məzuniyyət günləri</vt:lpstr>
      <vt:lpstr>SERP: Vergi güzəştləri</vt:lpstr>
      <vt:lpstr>SERP: İş şəraitində xüsusi hallar</vt:lpstr>
      <vt:lpstr>SERP: İş şəraiti və norma saatları</vt:lpstr>
      <vt:lpstr>SERP: 6 günlük norma saatları və Tabel</vt:lpstr>
      <vt:lpstr>PowerPoint Təqdimatı</vt:lpstr>
      <vt:lpstr>PowerPoint Təqdimatı</vt:lpstr>
      <vt:lpstr>SERP: Şəxsi kartlar üzrə axtarış</vt:lpstr>
      <vt:lpstr>SERP: Kadr və əmək haqqı soraqçaları</vt:lpstr>
      <vt:lpstr>SERP: Ezamiyyət</vt:lpstr>
      <vt:lpstr>SERP: Ezamiyyət normaları</vt:lpstr>
      <vt:lpstr>SERP: Valyuta məzənnəsi</vt:lpstr>
      <vt:lpstr>SERP: Avans sənədi</vt:lpstr>
      <vt:lpstr>SERP: Avans hesabatın forması</vt:lpstr>
      <vt:lpstr>PowerPoint Təqdimatı</vt:lpstr>
      <vt:lpstr>PowerPoint Təqdimatı</vt:lpstr>
      <vt:lpstr>SERP: Növbə cədvəli</vt:lpstr>
      <vt:lpstr>SERP: İş vaxtından istifadənin uçotu cədvəli</vt:lpstr>
      <vt:lpstr>SERP: Kütləvi əməliyyatlar</vt:lpstr>
      <vt:lpstr>SERP: Tabel hesabatı (universal)</vt:lpstr>
      <vt:lpstr>PowerPoint Təqdimatı</vt:lpstr>
      <vt:lpstr>SERP: Əmək haqqına əlavələrin hesablanması</vt:lpstr>
      <vt:lpstr>PowerPoint Təqdimatı</vt:lpstr>
      <vt:lpstr>SERP: Bank köçürməsi</vt:lpstr>
      <vt:lpstr>SERP: Özünə xidmət</vt:lpstr>
      <vt:lpstr>SERP: İşçilər üzrə illik hesabat</vt:lpstr>
      <vt:lpstr>SERP: DSMF hesabatları</vt:lpstr>
      <vt:lpstr>SERP: Vahid bəyannamə</vt:lpstr>
      <vt:lpstr>PowerPoint Təqdimatı</vt:lpstr>
      <vt:lpstr>PowerPoint Təqdimatı</vt:lpstr>
      <vt:lpstr>SERP: Büdcə soraqçaları</vt:lpstr>
      <vt:lpstr>SERP: Müəssisənin bank hesabları soraqçası</vt:lpstr>
      <vt:lpstr>SERP: Kontragentlər soraqçası</vt:lpstr>
      <vt:lpstr>SERP: Banklar soraqçası</vt:lpstr>
      <vt:lpstr>SERP: Format məntiqi yoxlamalar</vt:lpstr>
      <vt:lpstr>SERP: Büdcənin icrası və nəzarət</vt:lpstr>
      <vt:lpstr>SERP: Bank sənədlərinin siyahısı</vt:lpstr>
      <vt:lpstr>SERP: Müqavilə - sənədin forması</vt:lpstr>
      <vt:lpstr>PowerPoint Təqdimatı</vt:lpstr>
      <vt:lpstr>PowerPoint Təqdimatı</vt:lpstr>
      <vt:lpstr>SERP: Bank sənədinin forması</vt:lpstr>
      <vt:lpstr>SERP: Kontragent vərəqəsi</vt:lpstr>
      <vt:lpstr>SERP: Xidməti sənədlər</vt:lpstr>
      <vt:lpstr>SERP: Mədaxil Qaimələri</vt:lpstr>
      <vt:lpstr>SERP: Mədaxil Qaiməsi – Sənədin forması</vt:lpstr>
      <vt:lpstr>SERP: Malların dövriyyəsi</vt:lpstr>
      <vt:lpstr>SERP: Malların hərəkəti</vt:lpstr>
      <vt:lpstr>SERP: Materialların istismar sənədi</vt:lpstr>
      <vt:lpstr>SERP: Əsas Vəsaitlərin Siyahısı</vt:lpstr>
      <vt:lpstr>SERP: İnventar Kartı</vt:lpstr>
      <vt:lpstr>SERP: Əsas vəsaitlər üzrə hesabatlar</vt:lpstr>
      <vt:lpstr>Maliyyə və mühasibat uçotu əməliyyatlarına əsasən hesabatlar</vt:lpstr>
      <vt:lpstr>Memorial orderlər</vt:lpstr>
      <vt:lpstr>SERP: Dövriyyə cədvəli</vt:lpstr>
      <vt:lpstr>SERP: Maliyyə hesabatları Konsalidə hesabatlar</vt:lpstr>
      <vt:lpstr>PowerPoint Təqdimatı</vt:lpstr>
      <vt:lpstr>PowerPoint Təqdimatı</vt:lpstr>
      <vt:lpstr>SERP: İşçilərin cinsinə görə paylanması</vt:lpstr>
      <vt:lpstr>SERP: Ümumi məlumatlara görə say tərkibi(BI)</vt:lpstr>
      <vt:lpstr>SERP: Ümumi məlumatlara görə say tərkibi(BI)</vt:lpstr>
      <vt:lpstr>SERP: Gender paylanması</vt:lpstr>
      <vt:lpstr>SERP: Ştat vahidlərinin paylanması</vt:lpstr>
      <vt:lpstr>SERP: Müxtəlif meyarlar üzrə dinamika</vt:lpstr>
      <vt:lpstr>SERP: Maliyyə üzrə analitik hesabatlar (BI)</vt:lpstr>
      <vt:lpstr>SERP: Maliyyə üzrə analitik hesabatlar (BI)</vt:lpstr>
      <vt:lpstr>SERP: Maliyyə üzrə analitik hesabatlar (BI)</vt:lpstr>
      <vt:lpstr>SERP: Maliyyə üzrə analitik hesabatlar (BI)</vt:lpstr>
      <vt:lpstr>Diqqətinizə görə təşəkkür edirik!</vt:lpstr>
    </vt:vector>
  </TitlesOfParts>
  <Company>CtrlSoft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SİNAM MMC regionda geniş miqyaslı İT-xidmətləri və məhsulları təklif edən aparıcı İT-şirkətidir.</dc:title>
  <dc:creator>User</dc:creator>
  <cp:lastModifiedBy>Misir Babayev</cp:lastModifiedBy>
  <cp:revision>481</cp:revision>
  <cp:lastPrinted>2016-05-26T12:39:58Z</cp:lastPrinted>
  <dcterms:created xsi:type="dcterms:W3CDTF">2014-05-12T17:49:29Z</dcterms:created>
  <dcterms:modified xsi:type="dcterms:W3CDTF">2020-08-06T10:48:18Z</dcterms:modified>
</cp:coreProperties>
</file>